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53"/>
  </p:notesMasterIdLst>
  <p:handoutMasterIdLst>
    <p:handoutMasterId r:id="rId54"/>
  </p:handoutMasterIdLst>
  <p:sldIdLst>
    <p:sldId id="290" r:id="rId5"/>
    <p:sldId id="385" r:id="rId6"/>
    <p:sldId id="335" r:id="rId7"/>
    <p:sldId id="336" r:id="rId8"/>
    <p:sldId id="260" r:id="rId9"/>
    <p:sldId id="261" r:id="rId10"/>
    <p:sldId id="292" r:id="rId11"/>
    <p:sldId id="263" r:id="rId12"/>
    <p:sldId id="293" r:id="rId13"/>
    <p:sldId id="347" r:id="rId14"/>
    <p:sldId id="298" r:id="rId15"/>
    <p:sldId id="295" r:id="rId16"/>
    <p:sldId id="340" r:id="rId17"/>
    <p:sldId id="305" r:id="rId18"/>
    <p:sldId id="303" r:id="rId19"/>
    <p:sldId id="357" r:id="rId20"/>
    <p:sldId id="343" r:id="rId21"/>
    <p:sldId id="341" r:id="rId22"/>
    <p:sldId id="342" r:id="rId23"/>
    <p:sldId id="306" r:id="rId24"/>
    <p:sldId id="307" r:id="rId25"/>
    <p:sldId id="308" r:id="rId26"/>
    <p:sldId id="309" r:id="rId27"/>
    <p:sldId id="310" r:id="rId28"/>
    <p:sldId id="312" r:id="rId29"/>
    <p:sldId id="313" r:id="rId30"/>
    <p:sldId id="314" r:id="rId31"/>
    <p:sldId id="315" r:id="rId32"/>
    <p:sldId id="289" r:id="rId33"/>
    <p:sldId id="321" r:id="rId34"/>
    <p:sldId id="316" r:id="rId35"/>
    <p:sldId id="367" r:id="rId36"/>
    <p:sldId id="368" r:id="rId37"/>
    <p:sldId id="369" r:id="rId38"/>
    <p:sldId id="386" r:id="rId39"/>
    <p:sldId id="372" r:id="rId40"/>
    <p:sldId id="373" r:id="rId41"/>
    <p:sldId id="374" r:id="rId42"/>
    <p:sldId id="375" r:id="rId43"/>
    <p:sldId id="376" r:id="rId44"/>
    <p:sldId id="377" r:id="rId45"/>
    <p:sldId id="378" r:id="rId46"/>
    <p:sldId id="379" r:id="rId47"/>
    <p:sldId id="380" r:id="rId48"/>
    <p:sldId id="381" r:id="rId49"/>
    <p:sldId id="382" r:id="rId50"/>
    <p:sldId id="383" r:id="rId51"/>
    <p:sldId id="384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Mayes" initials="SM" lastIdx="1" clrIdx="0">
    <p:extLst>
      <p:ext uri="{19B8F6BF-5375-455C-9EA6-DF929625EA0E}">
        <p15:presenceInfo xmlns:p15="http://schemas.microsoft.com/office/powerpoint/2012/main" userId="S-1-5-21-789336058-1637723038-725345543-36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329"/>
    <a:srgbClr val="008F00"/>
    <a:srgbClr val="FFD52A"/>
    <a:srgbClr val="EB0029"/>
    <a:srgbClr val="06D3F0"/>
    <a:srgbClr val="FF8029"/>
    <a:srgbClr val="FF8F29"/>
    <a:srgbClr val="E9790A"/>
    <a:srgbClr val="AE1600"/>
    <a:srgbClr val="675F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37"/>
    <p:restoredTop sz="78058"/>
  </p:normalViewPr>
  <p:slideViewPr>
    <p:cSldViewPr snapToGrid="0" snapToObjects="1">
      <p:cViewPr varScale="1">
        <p:scale>
          <a:sx n="107" d="100"/>
          <a:sy n="107" d="100"/>
        </p:scale>
        <p:origin x="688" y="2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27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2-13T08:11:53.172" idx="1">
    <p:pos x="5664" y="2323"/>
    <p:text>Can we change this to say "Local Man" instead of "Person" and remove the period at the end of the headline?</p:text>
    <p:extLst>
      <p:ext uri="{C676402C-5697-4E1C-873F-D02D1690AC5C}">
        <p15:threadingInfo xmlns:p15="http://schemas.microsoft.com/office/powerpoint/2012/main" timeZoneBias="30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6346A-DE7F-6042-A658-2E987285EE88}" type="datetimeFigureOut">
              <a:rPr lang="en-US" smtClean="0"/>
              <a:t>8/26/20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49560-D825-864A-8AE1-B5D41DBA2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80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7E3BB-75CA-AF48-94B1-BA2EAA8D3D92}" type="datetimeFigureOut">
              <a:rPr lang="en-US" smtClean="0"/>
              <a:t>8/26/20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F89C2-341D-BD47-AFDB-52119B582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436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9096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solidFill>
                  <a:schemeClr val="bg1"/>
                </a:solidFill>
                <a:ea typeface="ITC Avant Garde Std Md" charset="0"/>
                <a:cs typeface="ITC Avant Garde Std Md" charset="0"/>
              </a:rPr>
              <a:t>Notes de l’orateur: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>
              <a:solidFill>
                <a:schemeClr val="bg1"/>
              </a:solidFill>
              <a:ea typeface="ITC Avant Garde Std Md" charset="0"/>
              <a:cs typeface="ITC Avant Garde Std Md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dirty="0">
                <a:solidFill>
                  <a:schemeClr val="bg1"/>
                </a:solidFill>
                <a:ea typeface="ITC Avant Garde Std Md" charset="0"/>
                <a:cs typeface="ITC Avant Garde Std Md" charset="0"/>
              </a:rPr>
              <a:t>Cela signifie </a:t>
            </a:r>
            <a:r>
              <a:rPr lang="fr-FR" sz="1200" b="1" dirty="0">
                <a:solidFill>
                  <a:schemeClr val="bg1"/>
                </a:solidFill>
                <a:ea typeface="ITC Avant Garde Std Md" charset="0"/>
                <a:cs typeface="ITC Avant Garde Std Md" charset="0"/>
              </a:rPr>
              <a:t>cédez le passage </a:t>
            </a:r>
            <a:r>
              <a:rPr lang="fr-FR" sz="1200" dirty="0">
                <a:solidFill>
                  <a:schemeClr val="bg1"/>
                </a:solidFill>
                <a:ea typeface="ITC Avant Garde Std Md" charset="0"/>
                <a:cs typeface="ITC Avant Garde Std Md" charset="0"/>
              </a:rPr>
              <a:t>et arrêtez-vous si nécessaire. 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dirty="0">
                <a:solidFill>
                  <a:schemeClr val="bg1"/>
                </a:solidFill>
                <a:ea typeface="ITC Avant Garde Std Md" charset="0"/>
                <a:cs typeface="ITC Avant Garde Std Md" charset="0"/>
              </a:rPr>
              <a:t>Les voitures et les piétons doivent s’arrêter si un train arrive et le laisser passer. 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dirty="0">
                <a:solidFill>
                  <a:schemeClr val="bg1"/>
                </a:solidFill>
                <a:ea typeface="ITC Avant Garde Std Md" charset="0"/>
                <a:cs typeface="ITC Avant Garde Std Md" charset="0"/>
              </a:rPr>
              <a:t>Une croix d’avertissement peut ou non être accompagnée de voyants clignotants, d’une cloche et/ou de barrières. Peu importe les dispositifs présents, tous doivent s’arrêter et céder le passage aux trains.</a:t>
            </a:r>
            <a:endParaRPr lang="en-CA" sz="1200" dirty="0">
              <a:solidFill>
                <a:schemeClr val="bg1"/>
              </a:solidFill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67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EB0029"/>
              </a:buClr>
            </a:pPr>
            <a:r>
              <a:rPr lang="fr-FR" sz="1200" kern="0" dirty="0">
                <a:ea typeface="ITC Avant Garde Gothic Std Medium" charset="0"/>
                <a:cs typeface="ITC Avant Garde Gothic Std Medium" charset="0"/>
              </a:rPr>
              <a:t>Notes de l’orateur:</a:t>
            </a:r>
          </a:p>
          <a:p>
            <a:pPr>
              <a:buClr>
                <a:srgbClr val="EB0029"/>
              </a:buClr>
            </a:pPr>
            <a:endParaRPr lang="fr-FR" sz="1200" kern="0" dirty="0">
              <a:ea typeface="ITC Avant Garde Gothic Std Medium" charset="0"/>
              <a:cs typeface="ITC Avant Garde Gothic Std Medium" charset="0"/>
            </a:endParaRPr>
          </a:p>
          <a:p>
            <a:pPr>
              <a:buClr>
                <a:srgbClr val="EB0029"/>
              </a:buClr>
            </a:pPr>
            <a:r>
              <a:rPr lang="fr-FR" sz="1200" kern="0" dirty="0">
                <a:ea typeface="ITC Avant Garde Gothic Std Medium" charset="0"/>
                <a:cs typeface="ITC Avant Garde Gothic Std Medium" charset="0"/>
              </a:rPr>
              <a:t>- Ce panneau signifie qu’il y a un passage à niveau au prochain virage à gauche.</a:t>
            </a:r>
          </a:p>
          <a:p>
            <a:pPr>
              <a:buClr>
                <a:srgbClr val="EB0029"/>
              </a:buClr>
            </a:pPr>
            <a:r>
              <a:rPr lang="en-US" sz="1200" kern="0" dirty="0">
                <a:ea typeface="ITC Avant Garde Gothic Std Medium" charset="0"/>
                <a:cs typeface="ITC Avant Garde Gothic Std Medium" charset="0"/>
              </a:rPr>
              <a:t>- </a:t>
            </a:r>
            <a:r>
              <a:rPr lang="fr-FR" sz="1200" kern="0" dirty="0">
                <a:ea typeface="ITC Avant Garde Gothic Std Medium" charset="0"/>
                <a:cs typeface="ITC Avant Garde Gothic Std Medium" charset="0"/>
              </a:rPr>
              <a:t>Les conducteurs doivent ralentir, faire preuve de prudence au virage et regarder si des trains approchent.</a:t>
            </a:r>
            <a:endParaRPr lang="en-CA" sz="1200" dirty="0">
              <a:ea typeface="ITC Avant Garde Gothic Std Medium" charset="0"/>
              <a:cs typeface="ITC Avant Garde Gothic Std Medium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639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Notes de </a:t>
            </a:r>
            <a:r>
              <a:rPr lang="en-US" dirty="0" err="1"/>
              <a:t>l’orateur</a:t>
            </a:r>
            <a:r>
              <a:rPr lang="en-US" dirty="0"/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Demandez</a:t>
            </a:r>
            <a:r>
              <a:rPr lang="en-US" dirty="0"/>
              <a:t> au </a:t>
            </a:r>
            <a:r>
              <a:rPr lang="en-US" dirty="0" err="1"/>
              <a:t>goupe</a:t>
            </a:r>
            <a:r>
              <a:rPr lang="en-US" dirty="0"/>
              <a:t>, “</a:t>
            </a:r>
            <a:r>
              <a:rPr lang="en-US" dirty="0" err="1"/>
              <a:t>Combien</a:t>
            </a:r>
            <a:r>
              <a:rPr lang="en-US" dirty="0"/>
              <a:t> de </a:t>
            </a:r>
            <a:r>
              <a:rPr lang="en-US" dirty="0" err="1"/>
              <a:t>voies</a:t>
            </a:r>
            <a:r>
              <a:rPr lang="en-US" dirty="0"/>
              <a:t> y a-t-</a:t>
            </a:r>
            <a:r>
              <a:rPr lang="en-US" dirty="0" err="1"/>
              <a:t>il</a:t>
            </a:r>
            <a:r>
              <a:rPr lang="en-US" dirty="0"/>
              <a:t> </a:t>
            </a:r>
            <a:r>
              <a:rPr lang="en-US" dirty="0" err="1"/>
              <a:t>à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passage </a:t>
            </a:r>
            <a:r>
              <a:rPr lang="en-US" dirty="0" err="1"/>
              <a:t>à</a:t>
            </a:r>
            <a:r>
              <a:rPr lang="en-US" dirty="0"/>
              <a:t> </a:t>
            </a:r>
            <a:r>
              <a:rPr lang="en-US" dirty="0" err="1"/>
              <a:t>niveau</a:t>
            </a:r>
            <a:r>
              <a:rPr lang="en-US" dirty="0"/>
              <a:t>?”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 err="1"/>
              <a:t>Vous</a:t>
            </a:r>
            <a:r>
              <a:rPr lang="en-US" dirty="0"/>
              <a:t> </a:t>
            </a:r>
            <a:r>
              <a:rPr lang="en-US" dirty="0" err="1"/>
              <a:t>pouvez</a:t>
            </a:r>
            <a:r>
              <a:rPr lang="en-US" dirty="0"/>
              <a:t> </a:t>
            </a:r>
            <a:r>
              <a:rPr lang="en-US" dirty="0" err="1"/>
              <a:t>suivre</a:t>
            </a:r>
            <a:r>
              <a:rPr lang="en-US" dirty="0"/>
              <a:t> avec la question,  “Et </a:t>
            </a:r>
            <a:r>
              <a:rPr lang="en-US" dirty="0" err="1"/>
              <a:t>si</a:t>
            </a:r>
            <a:r>
              <a:rPr lang="en-US" dirty="0"/>
              <a:t> le </a:t>
            </a:r>
            <a:r>
              <a:rPr lang="en-US" dirty="0" err="1"/>
              <a:t>chiffre</a:t>
            </a:r>
            <a:r>
              <a:rPr lang="en-US" dirty="0"/>
              <a:t> </a:t>
            </a:r>
            <a:r>
              <a:rPr lang="en-US" dirty="0" err="1"/>
              <a:t>indiqué</a:t>
            </a:r>
            <a:r>
              <a:rPr lang="en-US" dirty="0"/>
              <a:t> </a:t>
            </a:r>
            <a:r>
              <a:rPr lang="en-US" dirty="0" err="1"/>
              <a:t>était</a:t>
            </a:r>
            <a:r>
              <a:rPr lang="en-US" dirty="0"/>
              <a:t> 6?”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935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93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777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 de </a:t>
            </a:r>
            <a:r>
              <a:rPr lang="en-US" dirty="0" err="1"/>
              <a:t>l’orateur</a:t>
            </a:r>
            <a:r>
              <a:rPr lang="en-US" dirty="0"/>
              <a:t>:</a:t>
            </a:r>
          </a:p>
          <a:p>
            <a:endParaRPr lang="en-US" dirty="0"/>
          </a:p>
          <a:p>
            <a:r>
              <a:rPr lang="en-US" dirty="0"/>
              <a:t>- </a:t>
            </a:r>
            <a:r>
              <a:rPr lang="en-US" dirty="0" err="1"/>
              <a:t>Avancez</a:t>
            </a:r>
            <a:r>
              <a:rPr lang="en-US" dirty="0"/>
              <a:t> les diapositives après </a:t>
            </a:r>
            <a:r>
              <a:rPr lang="en-US" dirty="0" err="1"/>
              <a:t>avoir</a:t>
            </a:r>
            <a:r>
              <a:rPr lang="en-US" dirty="0"/>
              <a:t> </a:t>
            </a:r>
            <a:r>
              <a:rPr lang="en-US" dirty="0" err="1"/>
              <a:t>demandé</a:t>
            </a:r>
            <a:r>
              <a:rPr lang="en-US" dirty="0"/>
              <a:t> </a:t>
            </a:r>
            <a:r>
              <a:rPr lang="en-US" dirty="0" err="1"/>
              <a:t>à</a:t>
            </a:r>
            <a:r>
              <a:rPr lang="en-US" dirty="0"/>
              <a:t> </a:t>
            </a:r>
            <a:r>
              <a:rPr lang="en-US" dirty="0" err="1"/>
              <a:t>votre</a:t>
            </a:r>
            <a:r>
              <a:rPr lang="en-US" dirty="0"/>
              <a:t> </a:t>
            </a:r>
            <a:r>
              <a:rPr lang="en-US" dirty="0" err="1"/>
              <a:t>auditoire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que </a:t>
            </a:r>
            <a:r>
              <a:rPr lang="en-US" dirty="0" err="1"/>
              <a:t>signifie</a:t>
            </a:r>
            <a:r>
              <a:rPr lang="en-US" dirty="0"/>
              <a:t> </a:t>
            </a:r>
            <a:r>
              <a:rPr lang="en-US" dirty="0" err="1"/>
              <a:t>chaque</a:t>
            </a:r>
            <a:r>
              <a:rPr lang="en-US" dirty="0"/>
              <a:t> </a:t>
            </a:r>
            <a:r>
              <a:rPr lang="en-US" dirty="0" err="1"/>
              <a:t>dispositif</a:t>
            </a:r>
            <a:r>
              <a:rPr lang="en-US" dirty="0"/>
              <a:t> de </a:t>
            </a:r>
            <a:r>
              <a:rPr lang="en-US" dirty="0" err="1"/>
              <a:t>signalisation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648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3529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77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875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568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562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chemeClr val="tx1"/>
              </a:buClr>
              <a:buFont typeface="Arial" charset="0"/>
              <a:buNone/>
            </a:pPr>
            <a:r>
              <a:rPr lang="fr-FR" dirty="0">
                <a:solidFill>
                  <a:schemeClr val="bg1"/>
                </a:solidFill>
              </a:rPr>
              <a:t>Notes de l’orateur:</a:t>
            </a:r>
          </a:p>
          <a:p>
            <a:pPr marL="171450" indent="-171450">
              <a:buClr>
                <a:schemeClr val="tx1"/>
              </a:buClr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Si vous connaissez une histoire concernant un conducteur qui a essayé de battre un train de vitesse à un passage à niveau, partagez cette histoire en montrant cette diapositive.</a:t>
            </a:r>
          </a:p>
          <a:p>
            <a:pPr marL="171450" indent="-171450">
              <a:buClr>
                <a:schemeClr val="tx1"/>
              </a:buClr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Exemple:</a:t>
            </a: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r>
              <a:rPr lang="fr-FR" dirty="0">
                <a:solidFill>
                  <a:schemeClr val="bg1"/>
                </a:solidFill>
              </a:rPr>
              <a:t>	Deux personnes étaient en retard au travail. </a:t>
            </a: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r>
              <a:rPr lang="fr-FR" dirty="0">
                <a:solidFill>
                  <a:schemeClr val="bg1"/>
                </a:solidFill>
              </a:rPr>
              <a:t>	Elles approchaient d’un passage à niveau avec les barrières abaissées.</a:t>
            </a: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r>
              <a:rPr lang="fr-FR" dirty="0">
                <a:solidFill>
                  <a:schemeClr val="bg1"/>
                </a:solidFill>
              </a:rPr>
              <a:t>	Après avoir attendu que le train passe, elles ont contourné les barrières abaissées en pensant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	que c’était sécuritaire.</a:t>
            </a:r>
          </a:p>
          <a:p>
            <a:pPr marL="0" indent="0">
              <a:buClr>
                <a:schemeClr val="tx1"/>
              </a:buClr>
              <a:buFont typeface="Arial" charset="0"/>
              <a:buNone/>
            </a:pPr>
            <a:r>
              <a:rPr lang="fr-FR" dirty="0">
                <a:solidFill>
                  <a:schemeClr val="bg1"/>
                </a:solidFill>
              </a:rPr>
              <a:t>	Elles ont été happées par un train qui arrivait en sens inverse sur une autre voie ferrée.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9106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7386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 de </a:t>
            </a:r>
            <a:r>
              <a:rPr lang="en-US" dirty="0" err="1"/>
              <a:t>l’orateur</a:t>
            </a:r>
            <a:r>
              <a:rPr lang="en-US" dirty="0"/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</a:t>
            </a:r>
            <a:r>
              <a:rPr lang="en-US" dirty="0" err="1"/>
              <a:t>Demandez</a:t>
            </a:r>
            <a:r>
              <a:rPr lang="en-US" dirty="0"/>
              <a:t> </a:t>
            </a:r>
            <a:r>
              <a:rPr lang="en-US" dirty="0" err="1"/>
              <a:t>à</a:t>
            </a:r>
            <a:r>
              <a:rPr lang="en-US" dirty="0"/>
              <a:t> </a:t>
            </a:r>
            <a:r>
              <a:rPr lang="en-US" dirty="0" err="1"/>
              <a:t>votre</a:t>
            </a:r>
            <a:r>
              <a:rPr lang="en-US" dirty="0"/>
              <a:t> </a:t>
            </a:r>
            <a:r>
              <a:rPr lang="en-US" dirty="0" err="1"/>
              <a:t>auditoire</a:t>
            </a:r>
            <a:r>
              <a:rPr lang="en-US" dirty="0"/>
              <a:t> la distance entre </a:t>
            </a:r>
            <a:r>
              <a:rPr lang="en-US" dirty="0" err="1"/>
              <a:t>leur</a:t>
            </a:r>
            <a:r>
              <a:rPr lang="en-US" dirty="0"/>
              <a:t> </a:t>
            </a:r>
            <a:r>
              <a:rPr lang="en-US" dirty="0" err="1"/>
              <a:t>maison</a:t>
            </a:r>
            <a:r>
              <a:rPr lang="en-US" dirty="0"/>
              <a:t> et </a:t>
            </a:r>
            <a:r>
              <a:rPr lang="en-US" dirty="0" err="1"/>
              <a:t>l’école</a:t>
            </a:r>
            <a:r>
              <a:rPr lang="en-US" dirty="0"/>
              <a:t>, </a:t>
            </a:r>
            <a:r>
              <a:rPr lang="en-US" dirty="0" err="1"/>
              <a:t>ou</a:t>
            </a:r>
            <a:r>
              <a:rPr lang="en-US" dirty="0"/>
              <a:t> le travail, pour </a:t>
            </a:r>
            <a:r>
              <a:rPr lang="en-US" dirty="0" err="1"/>
              <a:t>qu’ils</a:t>
            </a:r>
            <a:r>
              <a:rPr lang="en-US" dirty="0"/>
              <a:t> </a:t>
            </a:r>
            <a:r>
              <a:rPr lang="en-US" dirty="0" err="1"/>
              <a:t>puissent</a:t>
            </a:r>
            <a:r>
              <a:rPr lang="en-US" dirty="0"/>
              <a:t> </a:t>
            </a:r>
            <a:r>
              <a:rPr lang="en-US" dirty="0" err="1"/>
              <a:t>visualiser</a:t>
            </a:r>
            <a:r>
              <a:rPr lang="en-US" dirty="0"/>
              <a:t> la distance </a:t>
            </a:r>
            <a:r>
              <a:rPr lang="en-US" dirty="0" err="1"/>
              <a:t>nécessaire</a:t>
            </a:r>
            <a:r>
              <a:rPr lang="en-US" dirty="0"/>
              <a:t> pour </a:t>
            </a:r>
            <a:r>
              <a:rPr lang="en-US" dirty="0" err="1"/>
              <a:t>qu’un</a:t>
            </a:r>
            <a:r>
              <a:rPr lang="en-US" dirty="0"/>
              <a:t> train </a:t>
            </a:r>
            <a:r>
              <a:rPr lang="en-US" dirty="0" err="1"/>
              <a:t>s’arrête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19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108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51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8982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620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9336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0742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0" name="Google Shape;970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Notes de </a:t>
            </a:r>
            <a:r>
              <a:rPr lang="en-US" dirty="0" err="1"/>
              <a:t>l’orateur</a:t>
            </a:r>
            <a:r>
              <a:rPr lang="en-US" dirty="0"/>
              <a:t>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Demandez à l’auditoire quels facteurs peuvent l’empêcher d’entendre ou de voir un train qui arrive. Quelques exemples : </a:t>
            </a:r>
            <a:endParaRPr lang="fr-FR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trains d’aujourd’hui sont très rapides et silencieux—ils peuvent vous prendre par surprise.</a:t>
            </a:r>
            <a:endParaRPr lang="fr-FR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Être distrait par un appareil comme un téléphone.</a:t>
            </a:r>
            <a:endParaRPr lang="fr-FR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Écouter de la musique.</a:t>
            </a:r>
            <a:endParaRPr lang="fr-FR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Parler au téléphone.</a:t>
            </a:r>
            <a:endParaRPr lang="fr-FR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neige peut étouffer le bruit des trains qui arrivent.</a:t>
            </a:r>
            <a:endParaRPr lang="fr-FR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Conditions météorologiques comme les tempêtes de neige et un fort vent (mauvaise visibilité et bruit).</a:t>
            </a:r>
            <a:endParaRPr lang="en-US" dirty="0"/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dirty="0"/>
          </a:p>
        </p:txBody>
      </p:sp>
      <p:sp>
        <p:nvSpPr>
          <p:cNvPr id="971" name="Google Shape;971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501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313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8502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01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167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855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4783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1" name="Google Shape;99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Notes de </a:t>
            </a:r>
            <a:r>
              <a:rPr lang="en-US" dirty="0" err="1"/>
              <a:t>l’orateur</a:t>
            </a:r>
            <a:r>
              <a:rPr lang="en-US" dirty="0"/>
              <a:t>: avec </a:t>
            </a:r>
            <a:r>
              <a:rPr lang="en-US" dirty="0" err="1"/>
              <a:t>l’outil</a:t>
            </a:r>
            <a:r>
              <a:rPr lang="en-US" dirty="0"/>
              <a:t> de dessin de </a:t>
            </a:r>
            <a:r>
              <a:rPr lang="en-US" dirty="0" err="1"/>
              <a:t>votre</a:t>
            </a:r>
            <a:r>
              <a:rPr lang="en-US" dirty="0"/>
              <a:t> </a:t>
            </a:r>
            <a:r>
              <a:rPr lang="en-US" dirty="0" err="1"/>
              <a:t>plateforme</a:t>
            </a:r>
            <a:r>
              <a:rPr lang="en-US" dirty="0"/>
              <a:t> de videoconference, </a:t>
            </a:r>
            <a:r>
              <a:rPr lang="en-US" dirty="0" err="1"/>
              <a:t>dessinez</a:t>
            </a:r>
            <a:r>
              <a:rPr lang="en-US" dirty="0"/>
              <a:t> des </a:t>
            </a:r>
            <a:r>
              <a:rPr lang="en-US" dirty="0" err="1"/>
              <a:t>lignes</a:t>
            </a:r>
            <a:r>
              <a:rPr lang="en-US" dirty="0"/>
              <a:t> pour </a:t>
            </a:r>
            <a:r>
              <a:rPr lang="en-US" dirty="0" err="1"/>
              <a:t>indiquer</a:t>
            </a:r>
            <a:r>
              <a:rPr lang="en-US" dirty="0"/>
              <a:t> la direction </a:t>
            </a:r>
            <a:r>
              <a:rPr lang="en-US" dirty="0" err="1"/>
              <a:t>dans</a:t>
            </a:r>
            <a:r>
              <a:rPr lang="en-US" dirty="0"/>
              <a:t> </a:t>
            </a:r>
            <a:r>
              <a:rPr lang="en-US" dirty="0" err="1"/>
              <a:t>laquelle</a:t>
            </a:r>
            <a:r>
              <a:rPr lang="en-US" dirty="0"/>
              <a:t> </a:t>
            </a:r>
            <a:r>
              <a:rPr lang="en-US" dirty="0" err="1"/>
              <a:t>vous</a:t>
            </a:r>
            <a:r>
              <a:rPr lang="en-US" dirty="0"/>
              <a:t> </a:t>
            </a:r>
            <a:r>
              <a:rPr lang="en-US" dirty="0" err="1"/>
              <a:t>devez</a:t>
            </a:r>
            <a:r>
              <a:rPr lang="en-US" dirty="0"/>
              <a:t> </a:t>
            </a:r>
            <a:r>
              <a:rPr lang="en-US" dirty="0" err="1"/>
              <a:t>courir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votre</a:t>
            </a:r>
            <a:r>
              <a:rPr lang="en-US" dirty="0"/>
              <a:t> </a:t>
            </a:r>
            <a:r>
              <a:rPr lang="en-US" dirty="0" err="1"/>
              <a:t>véhicule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bloqué</a:t>
            </a:r>
            <a:r>
              <a:rPr lang="en-US" dirty="0"/>
              <a:t> sur la </a:t>
            </a:r>
            <a:r>
              <a:rPr lang="en-US" dirty="0" err="1"/>
              <a:t>voie</a:t>
            </a:r>
            <a:r>
              <a:rPr lang="en-US" dirty="0"/>
              <a:t> </a:t>
            </a:r>
            <a:r>
              <a:rPr lang="en-US" dirty="0" err="1"/>
              <a:t>ferrée</a:t>
            </a:r>
            <a:r>
              <a:rPr lang="en-US" dirty="0"/>
              <a:t>. Si possible, demander aux participants de </a:t>
            </a:r>
            <a:r>
              <a:rPr lang="en-US" dirty="0" err="1"/>
              <a:t>dessiner</a:t>
            </a:r>
            <a:r>
              <a:rPr lang="en-US" dirty="0"/>
              <a:t> la direction </a:t>
            </a:r>
            <a:r>
              <a:rPr lang="en-US" dirty="0" err="1"/>
              <a:t>dans</a:t>
            </a:r>
            <a:r>
              <a:rPr lang="en-US" dirty="0"/>
              <a:t> </a:t>
            </a:r>
            <a:r>
              <a:rPr lang="en-US" dirty="0" err="1"/>
              <a:t>laquelle</a:t>
            </a:r>
            <a:r>
              <a:rPr lang="en-US" dirty="0"/>
              <a:t> </a:t>
            </a:r>
            <a:r>
              <a:rPr lang="en-US" dirty="0" err="1"/>
              <a:t>ils</a:t>
            </a:r>
            <a:r>
              <a:rPr lang="en-US" dirty="0"/>
              <a:t> </a:t>
            </a:r>
            <a:r>
              <a:rPr lang="en-US" dirty="0" err="1"/>
              <a:t>devraient</a:t>
            </a:r>
            <a:r>
              <a:rPr lang="en-US" dirty="0"/>
              <a:t> </a:t>
            </a:r>
            <a:r>
              <a:rPr lang="en-US" dirty="0" err="1"/>
              <a:t>courir</a:t>
            </a:r>
            <a:r>
              <a:rPr lang="en-US" dirty="0"/>
              <a:t>,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</a:t>
            </a:r>
            <a:r>
              <a:rPr lang="en-US" dirty="0" err="1"/>
              <a:t>qu’ils</a:t>
            </a:r>
            <a:r>
              <a:rPr lang="en-US" dirty="0"/>
              <a:t> </a:t>
            </a:r>
            <a:r>
              <a:rPr lang="en-US" dirty="0" err="1"/>
              <a:t>devraient</a:t>
            </a:r>
            <a:r>
              <a:rPr lang="en-US" dirty="0"/>
              <a:t> faire. Les participants </a:t>
            </a:r>
            <a:r>
              <a:rPr lang="en-US" dirty="0" err="1"/>
              <a:t>peuvent</a:t>
            </a:r>
            <a:r>
              <a:rPr lang="en-US" dirty="0"/>
              <a:t> </a:t>
            </a:r>
            <a:r>
              <a:rPr lang="en-US" dirty="0" err="1"/>
              <a:t>aussi</a:t>
            </a:r>
            <a:r>
              <a:rPr lang="en-US" dirty="0"/>
              <a:t> </a:t>
            </a:r>
            <a:r>
              <a:rPr lang="en-US" dirty="0" err="1"/>
              <a:t>partager</a:t>
            </a:r>
            <a:r>
              <a:rPr lang="en-US" dirty="0"/>
              <a:t> </a:t>
            </a:r>
            <a:r>
              <a:rPr lang="en-US" dirty="0" err="1"/>
              <a:t>leurs</a:t>
            </a:r>
            <a:r>
              <a:rPr lang="en-US" dirty="0"/>
              <a:t> </a:t>
            </a:r>
            <a:r>
              <a:rPr lang="en-US" dirty="0" err="1"/>
              <a:t>réponses</a:t>
            </a:r>
            <a:r>
              <a:rPr lang="en-US" dirty="0"/>
              <a:t> </a:t>
            </a:r>
            <a:r>
              <a:rPr lang="en-US" dirty="0" err="1"/>
              <a:t>dans</a:t>
            </a:r>
            <a:r>
              <a:rPr lang="en-US" dirty="0"/>
              <a:t> la zone chat.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Voici</a:t>
            </a:r>
            <a:r>
              <a:rPr lang="en-US" dirty="0"/>
              <a:t> les </a:t>
            </a:r>
            <a:r>
              <a:rPr lang="en-US" dirty="0" err="1"/>
              <a:t>étapes</a:t>
            </a:r>
            <a:r>
              <a:rPr lang="en-US" dirty="0"/>
              <a:t> </a:t>
            </a:r>
            <a:r>
              <a:rPr lang="en-US" dirty="0" err="1"/>
              <a:t>à</a:t>
            </a:r>
            <a:r>
              <a:rPr lang="en-US" dirty="0"/>
              <a:t> </a:t>
            </a:r>
            <a:r>
              <a:rPr lang="en-US" dirty="0" err="1"/>
              <a:t>suivre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votre</a:t>
            </a:r>
            <a:r>
              <a:rPr lang="en-US" dirty="0"/>
              <a:t> </a:t>
            </a:r>
            <a:r>
              <a:rPr lang="en-US" dirty="0" err="1"/>
              <a:t>véhicule</a:t>
            </a:r>
            <a:r>
              <a:rPr lang="en-US" dirty="0"/>
              <a:t> </a:t>
            </a:r>
            <a:r>
              <a:rPr lang="en-US" dirty="0" err="1"/>
              <a:t>cale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bloqué</a:t>
            </a:r>
            <a:r>
              <a:rPr lang="en-US" dirty="0"/>
              <a:t> sur les </a:t>
            </a:r>
            <a:r>
              <a:rPr lang="en-US" dirty="0" err="1"/>
              <a:t>voies</a:t>
            </a:r>
            <a:r>
              <a:rPr lang="en-US" dirty="0"/>
              <a:t> </a:t>
            </a:r>
            <a:r>
              <a:rPr lang="en-US" dirty="0" err="1"/>
              <a:t>ferrées</a:t>
            </a:r>
            <a:r>
              <a:rPr lang="en-US" dirty="0"/>
              <a:t>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342900" indent="-342900">
              <a:spcAft>
                <a:spcPts val="900"/>
              </a:spcAft>
              <a:buClr>
                <a:srgbClr val="EB0029"/>
              </a:buClr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Sortez immédiatement de votre véhicule. </a:t>
            </a:r>
          </a:p>
          <a:p>
            <a:pPr marL="342900" indent="-342900">
              <a:spcAft>
                <a:spcPts val="900"/>
              </a:spcAft>
              <a:buClr>
                <a:srgbClr val="EB0029"/>
              </a:buClr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Éloignez-vous des voies ferrées. </a:t>
            </a:r>
          </a:p>
          <a:p>
            <a:pPr marL="342900" indent="-342900">
              <a:spcAft>
                <a:spcPts val="900"/>
              </a:spcAft>
              <a:buClr>
                <a:srgbClr val="EB0029"/>
              </a:buClr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Composez le numéro d’urgence ferroviaire affiché tout près et dites qu’un véhicule a calé ou est bloqué. </a:t>
            </a:r>
          </a:p>
          <a:p>
            <a:pPr marL="342900" indent="-342900">
              <a:spcAft>
                <a:spcPts val="900"/>
              </a:spcAft>
              <a:buClr>
                <a:srgbClr val="EB0029"/>
              </a:buClr>
              <a:buAutoNum type="arabicPeriod"/>
            </a:pPr>
            <a:r>
              <a:rPr lang="fr-FR" dirty="0">
                <a:solidFill>
                  <a:schemeClr val="bg1"/>
                </a:solidFill>
              </a:rPr>
              <a:t>Si un train arrive : courez vers celui-ci, mais loin des voies ferrées à un angle 45 degrés.  Si vous courez dans la même direction que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le train, vous pourriez être blessés par les débris qui s’envoleront lorsque le train heurtera votre véhicule.</a:t>
            </a:r>
            <a:endParaRPr lang="en-US" dirty="0">
              <a:solidFill>
                <a:schemeClr val="bg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92" name="Google Shape;99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77099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163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 de </a:t>
            </a:r>
            <a:r>
              <a:rPr lang="en-US" dirty="0" err="1"/>
              <a:t>l’orateur</a:t>
            </a:r>
            <a:r>
              <a:rPr lang="en-US" dirty="0"/>
              <a:t>:</a:t>
            </a:r>
          </a:p>
          <a:p>
            <a:endParaRPr lang="en-US" dirty="0"/>
          </a:p>
          <a:p>
            <a:r>
              <a:rPr lang="en-US" dirty="0"/>
              <a:t>Avant </a:t>
            </a:r>
            <a:r>
              <a:rPr lang="en-US" dirty="0" err="1"/>
              <a:t>d’avancer</a:t>
            </a:r>
            <a:r>
              <a:rPr lang="en-US" dirty="0"/>
              <a:t> la diapositive, </a:t>
            </a:r>
            <a:r>
              <a:rPr lang="en-US" dirty="0" err="1"/>
              <a:t>demandez</a:t>
            </a:r>
            <a:r>
              <a:rPr lang="en-US" dirty="0"/>
              <a:t> aux participants, “Que </a:t>
            </a:r>
            <a:r>
              <a:rPr lang="en-US" dirty="0" err="1"/>
              <a:t>devriez-vous</a:t>
            </a:r>
            <a:r>
              <a:rPr lang="en-US" dirty="0"/>
              <a:t> faire </a:t>
            </a:r>
            <a:r>
              <a:rPr lang="en-US" dirty="0" err="1"/>
              <a:t>afin</a:t>
            </a:r>
            <a:r>
              <a:rPr lang="en-US" dirty="0"/>
              <a:t> de </a:t>
            </a:r>
            <a:r>
              <a:rPr lang="en-US" dirty="0" err="1"/>
              <a:t>rester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sécurité</a:t>
            </a:r>
            <a:r>
              <a:rPr lang="en-US" dirty="0"/>
              <a:t> sur les </a:t>
            </a:r>
            <a:r>
              <a:rPr lang="en-US" dirty="0" err="1"/>
              <a:t>quais</a:t>
            </a:r>
            <a:r>
              <a:rPr lang="en-US" dirty="0"/>
              <a:t> de </a:t>
            </a:r>
            <a:r>
              <a:rPr lang="en-US" dirty="0" err="1"/>
              <a:t>gare</a:t>
            </a:r>
            <a:r>
              <a:rPr lang="en-US" dirty="0"/>
              <a:t>?”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4194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072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910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4198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Notes de </a:t>
            </a:r>
            <a:r>
              <a:rPr lang="en-US" dirty="0" err="1"/>
              <a:t>l’orateur</a:t>
            </a:r>
            <a:r>
              <a:rPr lang="en-US" dirty="0"/>
              <a:t>:</a:t>
            </a:r>
          </a:p>
          <a:p>
            <a:endParaRPr lang="en-US" dirty="0"/>
          </a:p>
          <a:p>
            <a:r>
              <a:rPr lang="en-US" dirty="0"/>
              <a:t>- Avant </a:t>
            </a:r>
            <a:r>
              <a:rPr lang="en-US" dirty="0" err="1"/>
              <a:t>d’avancer</a:t>
            </a:r>
            <a:r>
              <a:rPr lang="en-US" dirty="0"/>
              <a:t> la diapositive, </a:t>
            </a:r>
            <a:r>
              <a:rPr lang="en-US" dirty="0" err="1"/>
              <a:t>demandez</a:t>
            </a:r>
            <a:r>
              <a:rPr lang="en-US" dirty="0"/>
              <a:t> aux participants </a:t>
            </a:r>
            <a:r>
              <a:rPr lang="en-US" dirty="0" err="1"/>
              <a:t>leurs</a:t>
            </a:r>
            <a:r>
              <a:rPr lang="en-US" dirty="0"/>
              <a:t> </a:t>
            </a:r>
            <a:r>
              <a:rPr lang="en-US" dirty="0" err="1"/>
              <a:t>conseils</a:t>
            </a:r>
            <a:r>
              <a:rPr lang="en-US" dirty="0"/>
              <a:t> de </a:t>
            </a:r>
            <a:r>
              <a:rPr lang="en-US" dirty="0" err="1"/>
              <a:t>sécurité</a:t>
            </a:r>
            <a:r>
              <a:rPr lang="en-US"/>
              <a:t> en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qui </a:t>
            </a:r>
            <a:r>
              <a:rPr lang="en-US" dirty="0" err="1"/>
              <a:t>concerne</a:t>
            </a:r>
            <a:r>
              <a:rPr lang="en-US" dirty="0"/>
              <a:t> </a:t>
            </a:r>
            <a:r>
              <a:rPr lang="en-US" dirty="0" err="1"/>
              <a:t>l’usage</a:t>
            </a:r>
            <a:r>
              <a:rPr lang="en-US" dirty="0"/>
              <a:t> d’un VTT </a:t>
            </a:r>
            <a:r>
              <a:rPr lang="en-US" dirty="0" err="1"/>
              <a:t>autour</a:t>
            </a:r>
            <a:r>
              <a:rPr lang="en-US" dirty="0"/>
              <a:t> des </a:t>
            </a:r>
            <a:r>
              <a:rPr lang="en-US" dirty="0" err="1"/>
              <a:t>voies</a:t>
            </a:r>
            <a:r>
              <a:rPr lang="en-US" dirty="0"/>
              <a:t> </a:t>
            </a:r>
            <a:r>
              <a:rPr lang="en-US" dirty="0" err="1"/>
              <a:t>ferrées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95736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404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5618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6540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20455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379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96962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59776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03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Notes de </a:t>
            </a:r>
            <a:r>
              <a:rPr lang="en-US" dirty="0" err="1"/>
              <a:t>l’orateur</a:t>
            </a:r>
            <a:r>
              <a:rPr lang="en-US" dirty="0"/>
              <a:t>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Quand</a:t>
            </a:r>
            <a:r>
              <a:rPr lang="en-US" dirty="0"/>
              <a:t> </a:t>
            </a:r>
            <a:r>
              <a:rPr lang="en-US" dirty="0" err="1"/>
              <a:t>vous</a:t>
            </a:r>
            <a:r>
              <a:rPr lang="en-US" dirty="0"/>
              <a:t> </a:t>
            </a:r>
            <a:r>
              <a:rPr lang="en-US" dirty="0" err="1"/>
              <a:t>présentez</a:t>
            </a:r>
            <a:r>
              <a:rPr lang="en-US" dirty="0"/>
              <a:t> </a:t>
            </a:r>
            <a:r>
              <a:rPr lang="en-US" dirty="0" err="1"/>
              <a:t>cette</a:t>
            </a:r>
            <a:r>
              <a:rPr lang="en-US" dirty="0"/>
              <a:t> diapositive, </a:t>
            </a:r>
            <a:r>
              <a:rPr lang="en-US" dirty="0" err="1"/>
              <a:t>dans</a:t>
            </a:r>
            <a:r>
              <a:rPr lang="en-US" dirty="0"/>
              <a:t> la </a:t>
            </a:r>
            <a:r>
              <a:rPr lang="en-US" dirty="0" err="1"/>
              <a:t>mesure</a:t>
            </a:r>
            <a:r>
              <a:rPr lang="en-US" dirty="0"/>
              <a:t> du possible, </a:t>
            </a:r>
            <a:r>
              <a:rPr lang="en-US" dirty="0" err="1"/>
              <a:t>encouragez</a:t>
            </a:r>
            <a:r>
              <a:rPr lang="en-US" dirty="0"/>
              <a:t> les participants </a:t>
            </a:r>
            <a:r>
              <a:rPr lang="en-US" dirty="0" err="1"/>
              <a:t>à</a:t>
            </a:r>
            <a:r>
              <a:rPr lang="en-US" dirty="0"/>
              <a:t> </a:t>
            </a:r>
            <a:r>
              <a:rPr lang="en-US" dirty="0" err="1"/>
              <a:t>encercler</a:t>
            </a:r>
            <a:r>
              <a:rPr lang="en-US" dirty="0"/>
              <a:t> la </a:t>
            </a:r>
            <a:r>
              <a:rPr lang="en-US" dirty="0" err="1"/>
              <a:t>réponse</a:t>
            </a:r>
            <a:r>
              <a:rPr lang="en-US" dirty="0"/>
              <a:t> de </a:t>
            </a:r>
            <a:r>
              <a:rPr lang="en-US" dirty="0" err="1"/>
              <a:t>leur</a:t>
            </a:r>
            <a:r>
              <a:rPr lang="en-US" dirty="0"/>
              <a:t> </a:t>
            </a:r>
            <a:r>
              <a:rPr lang="en-US" dirty="0" err="1"/>
              <a:t>choix</a:t>
            </a:r>
            <a:r>
              <a:rPr lang="en-US" dirty="0"/>
              <a:t> sur la diapositive.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Vous</a:t>
            </a:r>
            <a:r>
              <a:rPr lang="en-US" dirty="0"/>
              <a:t> </a:t>
            </a:r>
            <a:r>
              <a:rPr lang="en-US" dirty="0" err="1"/>
              <a:t>pouvez</a:t>
            </a:r>
            <a:r>
              <a:rPr lang="en-US" dirty="0"/>
              <a:t> </a:t>
            </a:r>
            <a:r>
              <a:rPr lang="en-US" dirty="0" err="1"/>
              <a:t>aussi</a:t>
            </a:r>
            <a:r>
              <a:rPr lang="en-US" dirty="0"/>
              <a:t> demander aux participants de </a:t>
            </a:r>
            <a:r>
              <a:rPr lang="en-US" dirty="0" err="1"/>
              <a:t>réactiver</a:t>
            </a:r>
            <a:r>
              <a:rPr lang="en-US" dirty="0"/>
              <a:t> </a:t>
            </a:r>
            <a:r>
              <a:rPr lang="en-US" dirty="0" err="1"/>
              <a:t>leur</a:t>
            </a:r>
            <a:r>
              <a:rPr lang="en-US" dirty="0"/>
              <a:t> microphone et de </a:t>
            </a:r>
            <a:r>
              <a:rPr lang="en-US" dirty="0" err="1"/>
              <a:t>partager</a:t>
            </a:r>
            <a:r>
              <a:rPr lang="en-US" dirty="0"/>
              <a:t> </a:t>
            </a:r>
            <a:r>
              <a:rPr lang="en-US" dirty="0" err="1"/>
              <a:t>leur</a:t>
            </a:r>
            <a:r>
              <a:rPr lang="en-US" dirty="0"/>
              <a:t> </a:t>
            </a:r>
            <a:r>
              <a:rPr lang="en-US" dirty="0" err="1"/>
              <a:t>réponse</a:t>
            </a:r>
            <a:r>
              <a:rPr lang="en-US" dirty="0"/>
              <a:t>,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d’écrire</a:t>
            </a:r>
            <a:r>
              <a:rPr lang="en-US" dirty="0"/>
              <a:t> le </a:t>
            </a:r>
            <a:r>
              <a:rPr lang="en-US" dirty="0" err="1"/>
              <a:t>chiffre</a:t>
            </a:r>
            <a:r>
              <a:rPr lang="en-US" dirty="0"/>
              <a:t> </a:t>
            </a:r>
            <a:r>
              <a:rPr lang="en-US" dirty="0" err="1"/>
              <a:t>correspondant</a:t>
            </a:r>
            <a:r>
              <a:rPr lang="en-US" dirty="0"/>
              <a:t>, </a:t>
            </a:r>
            <a:r>
              <a:rPr lang="en-US" dirty="0" err="1"/>
              <a:t>ou</a:t>
            </a:r>
            <a:r>
              <a:rPr lang="en-US" dirty="0"/>
              <a:t> la </a:t>
            </a:r>
            <a:r>
              <a:rPr lang="en-US" dirty="0" err="1"/>
              <a:t>réponse</a:t>
            </a:r>
            <a:r>
              <a:rPr lang="en-US" dirty="0"/>
              <a:t> </a:t>
            </a:r>
            <a:r>
              <a:rPr lang="en-US" dirty="0" err="1"/>
              <a:t>écrite</a:t>
            </a:r>
            <a:r>
              <a:rPr lang="en-US" dirty="0"/>
              <a:t>, </a:t>
            </a:r>
            <a:r>
              <a:rPr lang="en-US" dirty="0" err="1"/>
              <a:t>dans</a:t>
            </a:r>
            <a:r>
              <a:rPr lang="en-US" dirty="0"/>
              <a:t> la zone de chat. </a:t>
            </a:r>
            <a:endParaRPr dirty="0"/>
          </a:p>
        </p:txBody>
      </p:sp>
      <p:sp>
        <p:nvSpPr>
          <p:cNvPr id="147" name="Google Shape;14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0832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A" dirty="0"/>
              <a:t>Insert a question you usually would ask your audience at the start of a presentation on this slide. Delete the slide if it is not required</a:t>
            </a:r>
            <a:endParaRPr dirty="0"/>
          </a:p>
        </p:txBody>
      </p:sp>
      <p:sp>
        <p:nvSpPr>
          <p:cNvPr id="159" name="Google Shape;1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9281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235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2" name="Google Shape;18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078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89C2-341D-BD47-AFDB-52119B582E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89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2AA671A-05CF-FB41-A25D-B7FA34A26E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060"/>
          <a:stretch/>
        </p:blipFill>
        <p:spPr>
          <a:xfrm>
            <a:off x="2578805" y="1443944"/>
            <a:ext cx="3986389" cy="397011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-19241" y="6531417"/>
            <a:ext cx="9163242" cy="326586"/>
          </a:xfrm>
          <a:prstGeom prst="rect">
            <a:avLst/>
          </a:prstGeom>
          <a:solidFill>
            <a:srgbClr val="EB00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vantGarde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ln>
            <a:noFill/>
          </a:ln>
        </p:spPr>
        <p:txBody>
          <a:bodyPr anchor="b"/>
          <a:lstStyle>
            <a:lvl1pPr algn="ctr">
              <a:defRPr sz="6000"/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CA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25F68-83BC-2440-AD5D-1423ADC6C922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-19242" y="-127386"/>
            <a:ext cx="9163243" cy="127384"/>
          </a:xfrm>
          <a:prstGeom prst="rect">
            <a:avLst/>
          </a:prstGeom>
          <a:solidFill>
            <a:srgbClr val="EB00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vantGarde Bold"/>
            </a:endParaRPr>
          </a:p>
        </p:txBody>
      </p:sp>
    </p:spTree>
    <p:extLst>
      <p:ext uri="{BB962C8B-B14F-4D97-AF65-F5344CB8AC3E}">
        <p14:creationId xmlns:p14="http://schemas.microsoft.com/office/powerpoint/2010/main" val="1198046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00BFA-C8A4-024D-A6C1-1C950EF05F63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7A0E65-3DA6-E244-88C7-5A89ED7A0EAC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339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1B230-EF8F-DA42-AFD5-CF23932AF944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60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EBC17-5584-2647-85A4-F9EFFC06745C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02B160-0DDC-8D4C-BF8A-005917AF9D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060"/>
          <a:stretch/>
        </p:blipFill>
        <p:spPr>
          <a:xfrm>
            <a:off x="7870238" y="62073"/>
            <a:ext cx="999772" cy="9956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457950" cy="1103971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591C-28F3-4948-9152-5628A0177029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851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14E9B-0088-5345-8065-8018223E3A2D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54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D0F5A-4FF7-9745-9FDE-D1A3C5CDF937}" type="datetime1">
              <a:rPr lang="en-CA" smtClean="0"/>
              <a:t>2020-08-26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958B67-49E5-5445-8D1C-AAFD4001B8F5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CA"/>
              <a:t>Click to edit Master title style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91D9F1-4E43-D34C-9F9B-0811582BBF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060"/>
          <a:stretch/>
        </p:blipFill>
        <p:spPr>
          <a:xfrm>
            <a:off x="7870238" y="62073"/>
            <a:ext cx="999772" cy="99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30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1280A-6695-BE4F-B577-604092BB789F}" type="datetime1">
              <a:rPr lang="en-CA" smtClean="0"/>
              <a:t>2020-08-26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E55892-22C2-F648-986A-3909DC5E6274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538"/>
            <a:ext cx="7886700" cy="1325563"/>
          </a:xfrm>
          <a:ln>
            <a:noFill/>
          </a:ln>
        </p:spPr>
        <p:txBody>
          <a:bodyPr/>
          <a:lstStyle/>
          <a:p>
            <a:r>
              <a:rPr lang="en-CA"/>
              <a:t>Click to edit Master title style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006AB49-A895-D14A-BD96-EEA839F45D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060"/>
          <a:stretch/>
        </p:blipFill>
        <p:spPr>
          <a:xfrm>
            <a:off x="7870238" y="62073"/>
            <a:ext cx="999772" cy="99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74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07A9827-0CCE-6247-81B2-4A91DAA898FA}"/>
              </a:ext>
            </a:extLst>
          </p:cNvPr>
          <p:cNvSpPr/>
          <p:nvPr userDrawn="1"/>
        </p:nvSpPr>
        <p:spPr>
          <a:xfrm>
            <a:off x="-9528" y="0"/>
            <a:ext cx="9153528" cy="1103971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6457951" cy="1103971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BBF6E-D27E-5A47-B348-D8554F0F3871}" type="datetime1">
              <a:rPr lang="en-CA" smtClean="0"/>
              <a:t>2020-08-26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C5B488-94FC-B041-9359-856E17B765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7060"/>
          <a:stretch/>
        </p:blipFill>
        <p:spPr>
          <a:xfrm>
            <a:off x="7870238" y="62073"/>
            <a:ext cx="999772" cy="99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2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EB3D5-68EB-8E4B-9738-C747974E7A8A}" type="datetime1">
              <a:rPr lang="en-CA" smtClean="0"/>
              <a:t>2020-08-26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43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38675-715A-D549-B3D7-02BC6EDCCA01}" type="datetime1">
              <a:rPr lang="en-CA" smtClean="0"/>
              <a:t>2020-08-26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145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CA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C3C9C-90FD-394F-8537-FB6FF6EBA689}" type="datetime1">
              <a:rPr lang="en-CA" smtClean="0"/>
              <a:t>2020-08-26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C5D7E1A-2700-4C47-ABFC-D27FE5EB94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241" y="13703"/>
            <a:ext cx="9163242" cy="668100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140390" y="-7582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-19241" y="6531417"/>
            <a:ext cx="9163242" cy="326586"/>
          </a:xfrm>
          <a:prstGeom prst="rect">
            <a:avLst/>
          </a:prstGeom>
          <a:solidFill>
            <a:srgbClr val="EB00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vantGarde Bold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19242" y="-127386"/>
            <a:ext cx="9163243" cy="127384"/>
          </a:xfrm>
          <a:prstGeom prst="rect">
            <a:avLst/>
          </a:prstGeom>
          <a:solidFill>
            <a:srgbClr val="EB00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vantGarde Bold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51771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32C47-1F52-DD49-8650-52CC9A4A34B7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51771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2019 </a:t>
            </a:r>
            <a:r>
              <a:rPr lang="en-US" err="1"/>
              <a:t>Opération</a:t>
            </a:r>
            <a:r>
              <a:rPr lang="en-US"/>
              <a:t> </a:t>
            </a:r>
            <a:r>
              <a:rPr lang="en-US" err="1"/>
              <a:t>Gareautrain</a:t>
            </a:r>
            <a:r>
              <a:rPr lang="en-US"/>
              <a:t>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51771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1F922-BF08-7548-A463-B65AA8A328B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459" y="24375"/>
            <a:ext cx="7886700" cy="1325563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3659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tiff"/><Relationship Id="rId4" Type="http://schemas.openxmlformats.org/officeDocument/2006/relationships/image" Target="../media/image3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tiff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tiff"/><Relationship Id="rId4" Type="http://schemas.openxmlformats.org/officeDocument/2006/relationships/image" Target="../media/image60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tif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emf"/><Relationship Id="rId4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rationgareautrain.ca/ressources/statistique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tiff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092" y="368293"/>
            <a:ext cx="8113816" cy="238760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5200" b="1" dirty="0"/>
              <a:t>OPÉRATION GAREAUTRAIN</a:t>
            </a:r>
            <a:br>
              <a:rPr lang="en-US" sz="5200" b="1" dirty="0"/>
            </a:br>
            <a:br>
              <a:rPr lang="en-US" sz="5200" b="1" dirty="0"/>
            </a:br>
            <a:endParaRPr lang="en-US" sz="52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685850"/>
            <a:ext cx="6858000" cy="582602"/>
          </a:xfrm>
        </p:spPr>
        <p:txBody>
          <a:bodyPr>
            <a:normAutofit fontScale="92500"/>
          </a:bodyPr>
          <a:lstStyle/>
          <a:p>
            <a:r>
              <a:rPr lang="en-US" sz="3600" dirty="0" err="1"/>
              <a:t>Présentation</a:t>
            </a:r>
            <a:r>
              <a:rPr lang="en-US" sz="3600"/>
              <a:t> sur la </a:t>
            </a:r>
            <a:r>
              <a:rPr lang="en-US" sz="3600" err="1"/>
              <a:t>sécurité</a:t>
            </a:r>
            <a:r>
              <a:rPr lang="en-US" sz="3600"/>
              <a:t> </a:t>
            </a:r>
            <a:r>
              <a:rPr lang="en-US" sz="3600" err="1"/>
              <a:t>ferroviaire</a:t>
            </a:r>
            <a:endParaRPr lang="en-US" sz="36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40F8F-C33D-4641-A262-313810D279A2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457950" y="6517712"/>
            <a:ext cx="2057400" cy="365125"/>
          </a:xfrm>
        </p:spPr>
        <p:txBody>
          <a:bodyPr/>
          <a:lstStyle/>
          <a:p>
            <a:fld id="{BE91F922-BF08-7548-A463-B65AA8A328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26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B86EA5-BAC8-434C-BC6C-5697B900B5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6464"/>
            <a:ext cx="2610853" cy="46425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Croix de Saint-André / Passages </a:t>
            </a:r>
            <a:r>
              <a:rPr lang="en-US" b="1" dirty="0" err="1"/>
              <a:t>à</a:t>
            </a:r>
            <a:r>
              <a:rPr lang="en-US" b="1" dirty="0"/>
              <a:t> </a:t>
            </a:r>
            <a:r>
              <a:rPr lang="en-US" b="1" dirty="0" err="1"/>
              <a:t>niveau</a:t>
            </a:r>
            <a:endParaRPr lang="en-US" b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F6A59-0578-3C4D-B5FA-EE305D627513}" type="datetime1">
              <a:rPr lang="en-CA" smtClean="0"/>
              <a:t>2020-08-26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10</a:t>
            </a:fld>
            <a:endParaRPr lang="en-US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032EF1C3-5C89-4D4B-A8DD-F19F22C80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517712"/>
            <a:ext cx="3086100" cy="365125"/>
          </a:xfrm>
        </p:spPr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3CC435-5FBD-D649-A1C1-ED6E972029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999" y="1482691"/>
            <a:ext cx="3010310" cy="46425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703A26-57A6-4648-804B-50FD2A070D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7455" y="1496464"/>
            <a:ext cx="3194638" cy="462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31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alphaModFix amt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247"/>
                    </a14:imgEffect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0641" y="1107856"/>
            <a:ext cx="4913360" cy="54137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Signalisation</a:t>
            </a:r>
            <a:r>
              <a:rPr lang="en-US" b="1" dirty="0"/>
              <a:t> </a:t>
            </a:r>
            <a:r>
              <a:rPr lang="en-US" b="1" dirty="0" err="1"/>
              <a:t>avancée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055" y="3063976"/>
            <a:ext cx="3902532" cy="894124"/>
          </a:xfrm>
        </p:spPr>
        <p:txBody>
          <a:bodyPr>
            <a:noAutofit/>
          </a:bodyPr>
          <a:lstStyle/>
          <a:p>
            <a:pPr marL="0" indent="0">
              <a:buClr>
                <a:srgbClr val="EB0029"/>
              </a:buClr>
              <a:buNone/>
            </a:pPr>
            <a:r>
              <a:rPr lang="en-US" sz="3000" kern="0" dirty="0">
                <a:ea typeface="ITC Avant Garde Gothic Std Medium" charset="0"/>
                <a:cs typeface="ITC Avant Garde Gothic Std Medium" charset="0"/>
              </a:rPr>
              <a:t>Que faire </a:t>
            </a:r>
            <a:r>
              <a:rPr lang="en-US" sz="3000" kern="0" dirty="0" err="1">
                <a:ea typeface="ITC Avant Garde Gothic Std Medium" charset="0"/>
                <a:cs typeface="ITC Avant Garde Gothic Std Medium" charset="0"/>
              </a:rPr>
              <a:t>si</a:t>
            </a:r>
            <a:r>
              <a:rPr lang="en-US" sz="3000" kern="0" dirty="0"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3000" kern="0" dirty="0" err="1">
                <a:ea typeface="ITC Avant Garde Gothic Std Medium" charset="0"/>
                <a:cs typeface="ITC Avant Garde Gothic Std Medium" charset="0"/>
              </a:rPr>
              <a:t>vous</a:t>
            </a:r>
            <a:r>
              <a:rPr lang="en-US" sz="3000" kern="0" dirty="0"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3000" kern="0" dirty="0" err="1">
                <a:ea typeface="ITC Avant Garde Gothic Std Medium" charset="0"/>
                <a:cs typeface="ITC Avant Garde Gothic Std Medium" charset="0"/>
              </a:rPr>
              <a:t>apercevez</a:t>
            </a:r>
            <a:r>
              <a:rPr lang="en-US" sz="3000" kern="0" dirty="0"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3000" kern="0" dirty="0" err="1">
                <a:ea typeface="ITC Avant Garde Gothic Std Medium" charset="0"/>
                <a:cs typeface="ITC Avant Garde Gothic Std Medium" charset="0"/>
              </a:rPr>
              <a:t>ce</a:t>
            </a:r>
            <a:r>
              <a:rPr lang="en-US" sz="3000" kern="0" dirty="0"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3000" kern="0" dirty="0" err="1">
                <a:ea typeface="ITC Avant Garde Gothic Std Medium" charset="0"/>
                <a:cs typeface="ITC Avant Garde Gothic Std Medium" charset="0"/>
              </a:rPr>
              <a:t>panneau</a:t>
            </a:r>
            <a:r>
              <a:rPr lang="en-US" sz="3000" kern="0" dirty="0">
                <a:ea typeface="ITC Avant Garde Gothic Std Medium" charset="0"/>
                <a:cs typeface="ITC Avant Garde Gothic Std Medium" charset="0"/>
              </a:rPr>
              <a:t>? </a:t>
            </a:r>
            <a:endParaRPr lang="en-CA" sz="3000" dirty="0"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5FD35-0E40-A34E-8E78-B7E19A501D9A}" type="datetime1">
              <a:rPr lang="en-CA" smtClean="0"/>
              <a:t>2020-08-26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83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511463" y="1103971"/>
            <a:ext cx="5610290" cy="5420378"/>
          </a:xfrm>
          <a:prstGeom prst="rect">
            <a:avLst/>
          </a:prstGeom>
          <a:solidFill>
            <a:schemeClr val="tx1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rallelogram 21"/>
          <p:cNvSpPr/>
          <p:nvPr/>
        </p:nvSpPr>
        <p:spPr>
          <a:xfrm rot="1494587">
            <a:off x="4673606" y="2340499"/>
            <a:ext cx="259080" cy="1867746"/>
          </a:xfrm>
          <a:prstGeom prst="parallelogram">
            <a:avLst>
              <a:gd name="adj" fmla="val 789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4"/>
          <p:cNvGrpSpPr>
            <a:grpSpLocks noChangeAspect="1"/>
          </p:cNvGrpSpPr>
          <p:nvPr/>
        </p:nvGrpSpPr>
        <p:grpSpPr bwMode="auto">
          <a:xfrm flipH="1">
            <a:off x="4651766" y="1888036"/>
            <a:ext cx="1392199" cy="1090249"/>
            <a:chOff x="2160" y="1311"/>
            <a:chExt cx="1291" cy="1011"/>
          </a:xfrm>
          <a:solidFill>
            <a:schemeClr val="bg1">
              <a:lumMod val="50000"/>
            </a:schemeClr>
          </a:solidFill>
        </p:grpSpPr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3269" y="1469"/>
              <a:ext cx="45" cy="833"/>
            </a:xfrm>
            <a:custGeom>
              <a:avLst/>
              <a:gdLst>
                <a:gd name="T0" fmla="*/ 3 w 20"/>
                <a:gd name="T1" fmla="*/ 0 h 370"/>
                <a:gd name="T2" fmla="*/ 17 w 20"/>
                <a:gd name="T3" fmla="*/ 0 h 370"/>
                <a:gd name="T4" fmla="*/ 17 w 20"/>
                <a:gd name="T5" fmla="*/ 288 h 370"/>
                <a:gd name="T6" fmla="*/ 20 w 20"/>
                <a:gd name="T7" fmla="*/ 304 h 370"/>
                <a:gd name="T8" fmla="*/ 20 w 20"/>
                <a:gd name="T9" fmla="*/ 305 h 370"/>
                <a:gd name="T10" fmla="*/ 20 w 20"/>
                <a:gd name="T11" fmla="*/ 370 h 370"/>
                <a:gd name="T12" fmla="*/ 0 w 20"/>
                <a:gd name="T13" fmla="*/ 370 h 370"/>
                <a:gd name="T14" fmla="*/ 0 w 20"/>
                <a:gd name="T15" fmla="*/ 305 h 370"/>
                <a:gd name="T16" fmla="*/ 0 w 20"/>
                <a:gd name="T17" fmla="*/ 304 h 370"/>
                <a:gd name="T18" fmla="*/ 3 w 20"/>
                <a:gd name="T19" fmla="*/ 288 h 370"/>
                <a:gd name="T20" fmla="*/ 3 w 20"/>
                <a:gd name="T2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70">
                  <a:moveTo>
                    <a:pt x="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20" y="304"/>
                    <a:pt x="20" y="304"/>
                    <a:pt x="20" y="304"/>
                  </a:cubicBezTo>
                  <a:cubicBezTo>
                    <a:pt x="20" y="305"/>
                    <a:pt x="20" y="305"/>
                    <a:pt x="20" y="305"/>
                  </a:cubicBezTo>
                  <a:cubicBezTo>
                    <a:pt x="20" y="370"/>
                    <a:pt x="20" y="370"/>
                    <a:pt x="20" y="37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05"/>
                    <a:pt x="0" y="305"/>
                    <a:pt x="0" y="304"/>
                  </a:cubicBezTo>
                  <a:cubicBezTo>
                    <a:pt x="3" y="288"/>
                    <a:pt x="3" y="288"/>
                    <a:pt x="3" y="288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"/>
            <p:cNvSpPr>
              <a:spLocks/>
            </p:cNvSpPr>
            <p:nvPr/>
          </p:nvSpPr>
          <p:spPr bwMode="auto">
            <a:xfrm>
              <a:off x="3132" y="1311"/>
              <a:ext cx="319" cy="317"/>
            </a:xfrm>
            <a:custGeom>
              <a:avLst/>
              <a:gdLst>
                <a:gd name="T0" fmla="*/ 21 w 142"/>
                <a:gd name="T1" fmla="*/ 0 h 141"/>
                <a:gd name="T2" fmla="*/ 141 w 142"/>
                <a:gd name="T3" fmla="*/ 120 h 141"/>
                <a:gd name="T4" fmla="*/ 141 w 142"/>
                <a:gd name="T5" fmla="*/ 122 h 141"/>
                <a:gd name="T6" fmla="*/ 123 w 142"/>
                <a:gd name="T7" fmla="*/ 140 h 141"/>
                <a:gd name="T8" fmla="*/ 121 w 142"/>
                <a:gd name="T9" fmla="*/ 140 h 141"/>
                <a:gd name="T10" fmla="*/ 1 w 142"/>
                <a:gd name="T11" fmla="*/ 21 h 141"/>
                <a:gd name="T12" fmla="*/ 1 w 142"/>
                <a:gd name="T13" fmla="*/ 19 h 141"/>
                <a:gd name="T14" fmla="*/ 19 w 142"/>
                <a:gd name="T15" fmla="*/ 0 h 141"/>
                <a:gd name="T16" fmla="*/ 21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21" y="0"/>
                  </a:moveTo>
                  <a:cubicBezTo>
                    <a:pt x="141" y="120"/>
                    <a:pt x="141" y="120"/>
                    <a:pt x="141" y="120"/>
                  </a:cubicBezTo>
                  <a:cubicBezTo>
                    <a:pt x="142" y="121"/>
                    <a:pt x="142" y="121"/>
                    <a:pt x="141" y="122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2" y="141"/>
                    <a:pt x="121" y="141"/>
                    <a:pt x="121" y="14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1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7"/>
            <p:cNvSpPr>
              <a:spLocks/>
            </p:cNvSpPr>
            <p:nvPr/>
          </p:nvSpPr>
          <p:spPr bwMode="auto">
            <a:xfrm>
              <a:off x="3132" y="1311"/>
              <a:ext cx="319" cy="317"/>
            </a:xfrm>
            <a:custGeom>
              <a:avLst/>
              <a:gdLst>
                <a:gd name="T0" fmla="*/ 1 w 142"/>
                <a:gd name="T1" fmla="*/ 120 h 141"/>
                <a:gd name="T2" fmla="*/ 121 w 142"/>
                <a:gd name="T3" fmla="*/ 0 h 141"/>
                <a:gd name="T4" fmla="*/ 123 w 142"/>
                <a:gd name="T5" fmla="*/ 0 h 141"/>
                <a:gd name="T6" fmla="*/ 141 w 142"/>
                <a:gd name="T7" fmla="*/ 19 h 141"/>
                <a:gd name="T8" fmla="*/ 141 w 142"/>
                <a:gd name="T9" fmla="*/ 21 h 141"/>
                <a:gd name="T10" fmla="*/ 21 w 142"/>
                <a:gd name="T11" fmla="*/ 140 h 141"/>
                <a:gd name="T12" fmla="*/ 19 w 142"/>
                <a:gd name="T13" fmla="*/ 140 h 141"/>
                <a:gd name="T14" fmla="*/ 1 w 142"/>
                <a:gd name="T15" fmla="*/ 122 h 141"/>
                <a:gd name="T16" fmla="*/ 1 w 142"/>
                <a:gd name="T17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1" y="12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2" y="0"/>
                    <a:pt x="123" y="0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2" y="19"/>
                    <a:pt x="142" y="20"/>
                    <a:pt x="141" y="21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1"/>
                    <a:pt x="20" y="141"/>
                    <a:pt x="19" y="140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0" y="121"/>
                    <a:pt x="0" y="121"/>
                    <a:pt x="1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9"/>
            <p:cNvSpPr>
              <a:spLocks/>
            </p:cNvSpPr>
            <p:nvPr/>
          </p:nvSpPr>
          <p:spPr bwMode="auto">
            <a:xfrm>
              <a:off x="3246" y="2311"/>
              <a:ext cx="90" cy="11"/>
            </a:xfrm>
            <a:custGeom>
              <a:avLst/>
              <a:gdLst>
                <a:gd name="T0" fmla="*/ 2 w 40"/>
                <a:gd name="T1" fmla="*/ 0 h 5"/>
                <a:gd name="T2" fmla="*/ 38 w 40"/>
                <a:gd name="T3" fmla="*/ 0 h 5"/>
                <a:gd name="T4" fmla="*/ 40 w 40"/>
                <a:gd name="T5" fmla="*/ 2 h 5"/>
                <a:gd name="T6" fmla="*/ 40 w 40"/>
                <a:gd name="T7" fmla="*/ 5 h 5"/>
                <a:gd name="T8" fmla="*/ 0 w 40"/>
                <a:gd name="T9" fmla="*/ 5 h 5"/>
                <a:gd name="T10" fmla="*/ 0 w 40"/>
                <a:gd name="T11" fmla="*/ 2 h 5"/>
                <a:gd name="T12" fmla="*/ 2 w 4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">
                  <a:moveTo>
                    <a:pt x="2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"/>
            <p:cNvSpPr>
              <a:spLocks/>
            </p:cNvSpPr>
            <p:nvPr/>
          </p:nvSpPr>
          <p:spPr bwMode="auto">
            <a:xfrm>
              <a:off x="3258" y="2302"/>
              <a:ext cx="67" cy="9"/>
            </a:xfrm>
            <a:custGeom>
              <a:avLst/>
              <a:gdLst>
                <a:gd name="T0" fmla="*/ 0 w 30"/>
                <a:gd name="T1" fmla="*/ 4 h 4"/>
                <a:gd name="T2" fmla="*/ 30 w 30"/>
                <a:gd name="T3" fmla="*/ 4 h 4"/>
                <a:gd name="T4" fmla="*/ 30 w 30"/>
                <a:gd name="T5" fmla="*/ 2 h 4"/>
                <a:gd name="T6" fmla="*/ 27 w 30"/>
                <a:gd name="T7" fmla="*/ 0 h 4"/>
                <a:gd name="T8" fmla="*/ 3 w 30"/>
                <a:gd name="T9" fmla="*/ 0 h 4"/>
                <a:gd name="T10" fmla="*/ 0 w 30"/>
                <a:gd name="T11" fmla="*/ 2 h 4"/>
                <a:gd name="T12" fmla="*/ 0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"/>
            <p:cNvSpPr>
              <a:spLocks noEditPoints="1"/>
            </p:cNvSpPr>
            <p:nvPr/>
          </p:nvSpPr>
          <p:spPr bwMode="auto">
            <a:xfrm>
              <a:off x="3136" y="1750"/>
              <a:ext cx="311" cy="156"/>
            </a:xfrm>
            <a:custGeom>
              <a:avLst/>
              <a:gdLst>
                <a:gd name="T0" fmla="*/ 110 w 138"/>
                <a:gd name="T1" fmla="*/ 13 h 69"/>
                <a:gd name="T2" fmla="*/ 113 w 138"/>
                <a:gd name="T3" fmla="*/ 13 h 69"/>
                <a:gd name="T4" fmla="*/ 94 w 138"/>
                <a:gd name="T5" fmla="*/ 0 h 69"/>
                <a:gd name="T6" fmla="*/ 44 w 138"/>
                <a:gd name="T7" fmla="*/ 0 h 69"/>
                <a:gd name="T8" fmla="*/ 25 w 138"/>
                <a:gd name="T9" fmla="*/ 13 h 69"/>
                <a:gd name="T10" fmla="*/ 28 w 138"/>
                <a:gd name="T11" fmla="*/ 13 h 69"/>
                <a:gd name="T12" fmla="*/ 0 w 138"/>
                <a:gd name="T13" fmla="*/ 41 h 69"/>
                <a:gd name="T14" fmla="*/ 28 w 138"/>
                <a:gd name="T15" fmla="*/ 69 h 69"/>
                <a:gd name="T16" fmla="*/ 55 w 138"/>
                <a:gd name="T17" fmla="*/ 41 h 69"/>
                <a:gd name="T18" fmla="*/ 34 w 138"/>
                <a:gd name="T19" fmla="*/ 14 h 69"/>
                <a:gd name="T20" fmla="*/ 35 w 138"/>
                <a:gd name="T21" fmla="*/ 14 h 69"/>
                <a:gd name="T22" fmla="*/ 44 w 138"/>
                <a:gd name="T23" fmla="*/ 9 h 69"/>
                <a:gd name="T24" fmla="*/ 94 w 138"/>
                <a:gd name="T25" fmla="*/ 9 h 69"/>
                <a:gd name="T26" fmla="*/ 103 w 138"/>
                <a:gd name="T27" fmla="*/ 14 h 69"/>
                <a:gd name="T28" fmla="*/ 104 w 138"/>
                <a:gd name="T29" fmla="*/ 14 h 69"/>
                <a:gd name="T30" fmla="*/ 82 w 138"/>
                <a:gd name="T31" fmla="*/ 41 h 69"/>
                <a:gd name="T32" fmla="*/ 110 w 138"/>
                <a:gd name="T33" fmla="*/ 69 h 69"/>
                <a:gd name="T34" fmla="*/ 138 w 138"/>
                <a:gd name="T35" fmla="*/ 41 h 69"/>
                <a:gd name="T36" fmla="*/ 110 w 138"/>
                <a:gd name="T37" fmla="*/ 13 h 69"/>
                <a:gd name="T38" fmla="*/ 31 w 138"/>
                <a:gd name="T39" fmla="*/ 13 h 69"/>
                <a:gd name="T40" fmla="*/ 32 w 138"/>
                <a:gd name="T41" fmla="*/ 14 h 69"/>
                <a:gd name="T42" fmla="*/ 31 w 138"/>
                <a:gd name="T43" fmla="*/ 13 h 69"/>
                <a:gd name="T44" fmla="*/ 107 w 138"/>
                <a:gd name="T45" fmla="*/ 13 h 69"/>
                <a:gd name="T46" fmla="*/ 106 w 138"/>
                <a:gd name="T47" fmla="*/ 14 h 69"/>
                <a:gd name="T48" fmla="*/ 107 w 138"/>
                <a:gd name="T49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69">
                  <a:moveTo>
                    <a:pt x="110" y="13"/>
                  </a:moveTo>
                  <a:cubicBezTo>
                    <a:pt x="111" y="13"/>
                    <a:pt x="112" y="13"/>
                    <a:pt x="113" y="13"/>
                  </a:cubicBezTo>
                  <a:cubicBezTo>
                    <a:pt x="110" y="6"/>
                    <a:pt x="103" y="0"/>
                    <a:pt x="9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8" y="6"/>
                    <a:pt x="25" y="13"/>
                  </a:cubicBezTo>
                  <a:cubicBezTo>
                    <a:pt x="26" y="13"/>
                    <a:pt x="27" y="13"/>
                    <a:pt x="28" y="13"/>
                  </a:cubicBezTo>
                  <a:cubicBezTo>
                    <a:pt x="12" y="13"/>
                    <a:pt x="0" y="26"/>
                    <a:pt x="0" y="41"/>
                  </a:cubicBezTo>
                  <a:cubicBezTo>
                    <a:pt x="0" y="56"/>
                    <a:pt x="12" y="69"/>
                    <a:pt x="28" y="69"/>
                  </a:cubicBezTo>
                  <a:cubicBezTo>
                    <a:pt x="43" y="69"/>
                    <a:pt x="55" y="56"/>
                    <a:pt x="55" y="41"/>
                  </a:cubicBezTo>
                  <a:cubicBezTo>
                    <a:pt x="55" y="28"/>
                    <a:pt x="46" y="17"/>
                    <a:pt x="34" y="14"/>
                  </a:cubicBezTo>
                  <a:cubicBezTo>
                    <a:pt x="34" y="14"/>
                    <a:pt x="34" y="14"/>
                    <a:pt x="35" y="14"/>
                  </a:cubicBezTo>
                  <a:cubicBezTo>
                    <a:pt x="37" y="11"/>
                    <a:pt x="40" y="9"/>
                    <a:pt x="4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8" y="9"/>
                    <a:pt x="101" y="11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92" y="17"/>
                    <a:pt x="82" y="28"/>
                    <a:pt x="82" y="41"/>
                  </a:cubicBezTo>
                  <a:cubicBezTo>
                    <a:pt x="82" y="56"/>
                    <a:pt x="95" y="69"/>
                    <a:pt x="110" y="69"/>
                  </a:cubicBezTo>
                  <a:cubicBezTo>
                    <a:pt x="126" y="69"/>
                    <a:pt x="138" y="56"/>
                    <a:pt x="138" y="41"/>
                  </a:cubicBezTo>
                  <a:cubicBezTo>
                    <a:pt x="138" y="26"/>
                    <a:pt x="126" y="13"/>
                    <a:pt x="110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lose/>
                  <a:moveTo>
                    <a:pt x="107" y="13"/>
                  </a:moveTo>
                  <a:cubicBezTo>
                    <a:pt x="107" y="13"/>
                    <a:pt x="106" y="14"/>
                    <a:pt x="106" y="14"/>
                  </a:cubicBezTo>
                  <a:cubicBezTo>
                    <a:pt x="106" y="14"/>
                    <a:pt x="107" y="13"/>
                    <a:pt x="10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2"/>
            <p:cNvSpPr>
              <a:spLocks/>
            </p:cNvSpPr>
            <p:nvPr/>
          </p:nvSpPr>
          <p:spPr bwMode="auto">
            <a:xfrm>
              <a:off x="3188" y="1946"/>
              <a:ext cx="236" cy="108"/>
            </a:xfrm>
            <a:custGeom>
              <a:avLst/>
              <a:gdLst>
                <a:gd name="T0" fmla="*/ 2 w 105"/>
                <a:gd name="T1" fmla="*/ 28 h 48"/>
                <a:gd name="T2" fmla="*/ 13 w 105"/>
                <a:gd name="T3" fmla="*/ 28 h 48"/>
                <a:gd name="T4" fmla="*/ 14 w 105"/>
                <a:gd name="T5" fmla="*/ 27 h 48"/>
                <a:gd name="T6" fmla="*/ 47 w 105"/>
                <a:gd name="T7" fmla="*/ 1 h 48"/>
                <a:gd name="T8" fmla="*/ 48 w 105"/>
                <a:gd name="T9" fmla="*/ 0 h 48"/>
                <a:gd name="T10" fmla="*/ 103 w 105"/>
                <a:gd name="T11" fmla="*/ 0 h 48"/>
                <a:gd name="T12" fmla="*/ 105 w 105"/>
                <a:gd name="T13" fmla="*/ 2 h 48"/>
                <a:gd name="T14" fmla="*/ 105 w 105"/>
                <a:gd name="T15" fmla="*/ 12 h 48"/>
                <a:gd name="T16" fmla="*/ 103 w 105"/>
                <a:gd name="T17" fmla="*/ 13 h 48"/>
                <a:gd name="T18" fmla="*/ 69 w 105"/>
                <a:gd name="T19" fmla="*/ 13 h 48"/>
                <a:gd name="T20" fmla="*/ 68 w 105"/>
                <a:gd name="T21" fmla="*/ 14 h 48"/>
                <a:gd name="T22" fmla="*/ 32 w 105"/>
                <a:gd name="T23" fmla="*/ 48 h 48"/>
                <a:gd name="T24" fmla="*/ 31 w 105"/>
                <a:gd name="T25" fmla="*/ 48 h 48"/>
                <a:gd name="T26" fmla="*/ 2 w 105"/>
                <a:gd name="T27" fmla="*/ 48 h 48"/>
                <a:gd name="T28" fmla="*/ 0 w 105"/>
                <a:gd name="T29" fmla="*/ 46 h 48"/>
                <a:gd name="T30" fmla="*/ 0 w 105"/>
                <a:gd name="T31" fmla="*/ 29 h 48"/>
                <a:gd name="T32" fmla="*/ 2 w 105"/>
                <a:gd name="T33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48">
                  <a:moveTo>
                    <a:pt x="2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5" y="1"/>
                    <a:pt x="105" y="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4" y="13"/>
                    <a:pt x="103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4"/>
                    <a:pt x="68" y="1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1" y="48"/>
                    <a:pt x="3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3"/>
            <p:cNvSpPr>
              <a:spLocks noEditPoints="1"/>
            </p:cNvSpPr>
            <p:nvPr/>
          </p:nvSpPr>
          <p:spPr bwMode="auto">
            <a:xfrm>
              <a:off x="3195" y="1951"/>
              <a:ext cx="225" cy="99"/>
            </a:xfrm>
            <a:custGeom>
              <a:avLst/>
              <a:gdLst>
                <a:gd name="T0" fmla="*/ 1 w 100"/>
                <a:gd name="T1" fmla="*/ 29 h 44"/>
                <a:gd name="T2" fmla="*/ 1 w 100"/>
                <a:gd name="T3" fmla="*/ 43 h 44"/>
                <a:gd name="T4" fmla="*/ 27 w 100"/>
                <a:gd name="T5" fmla="*/ 43 h 44"/>
                <a:gd name="T6" fmla="*/ 63 w 100"/>
                <a:gd name="T7" fmla="*/ 9 h 44"/>
                <a:gd name="T8" fmla="*/ 65 w 100"/>
                <a:gd name="T9" fmla="*/ 8 h 44"/>
                <a:gd name="T10" fmla="*/ 66 w 100"/>
                <a:gd name="T11" fmla="*/ 8 h 44"/>
                <a:gd name="T12" fmla="*/ 99 w 100"/>
                <a:gd name="T13" fmla="*/ 8 h 44"/>
                <a:gd name="T14" fmla="*/ 99 w 100"/>
                <a:gd name="T15" fmla="*/ 2 h 44"/>
                <a:gd name="T16" fmla="*/ 45 w 100"/>
                <a:gd name="T17" fmla="*/ 1 h 44"/>
                <a:gd name="T18" fmla="*/ 13 w 100"/>
                <a:gd name="T19" fmla="*/ 28 h 44"/>
                <a:gd name="T20" fmla="*/ 12 w 100"/>
                <a:gd name="T21" fmla="*/ 29 h 44"/>
                <a:gd name="T22" fmla="*/ 12 w 100"/>
                <a:gd name="T23" fmla="*/ 29 h 44"/>
                <a:gd name="T24" fmla="*/ 10 w 100"/>
                <a:gd name="T25" fmla="*/ 29 h 44"/>
                <a:gd name="T26" fmla="*/ 1 w 100"/>
                <a:gd name="T27" fmla="*/ 29 h 44"/>
                <a:gd name="T28" fmla="*/ 0 w 100"/>
                <a:gd name="T29" fmla="*/ 43 h 44"/>
                <a:gd name="T30" fmla="*/ 0 w 100"/>
                <a:gd name="T31" fmla="*/ 28 h 44"/>
                <a:gd name="T32" fmla="*/ 10 w 100"/>
                <a:gd name="T33" fmla="*/ 28 h 44"/>
                <a:gd name="T34" fmla="*/ 12 w 100"/>
                <a:gd name="T35" fmla="*/ 28 h 44"/>
                <a:gd name="T36" fmla="*/ 12 w 100"/>
                <a:gd name="T37" fmla="*/ 28 h 44"/>
                <a:gd name="T38" fmla="*/ 13 w 100"/>
                <a:gd name="T39" fmla="*/ 27 h 44"/>
                <a:gd name="T40" fmla="*/ 45 w 100"/>
                <a:gd name="T41" fmla="*/ 0 h 44"/>
                <a:gd name="T42" fmla="*/ 45 w 100"/>
                <a:gd name="T43" fmla="*/ 0 h 44"/>
                <a:gd name="T44" fmla="*/ 45 w 100"/>
                <a:gd name="T45" fmla="*/ 0 h 44"/>
                <a:gd name="T46" fmla="*/ 99 w 100"/>
                <a:gd name="T47" fmla="*/ 1 h 44"/>
                <a:gd name="T48" fmla="*/ 100 w 100"/>
                <a:gd name="T49" fmla="*/ 1 h 44"/>
                <a:gd name="T50" fmla="*/ 100 w 100"/>
                <a:gd name="T51" fmla="*/ 9 h 44"/>
                <a:gd name="T52" fmla="*/ 66 w 100"/>
                <a:gd name="T53" fmla="*/ 9 h 44"/>
                <a:gd name="T54" fmla="*/ 65 w 100"/>
                <a:gd name="T55" fmla="*/ 9 h 44"/>
                <a:gd name="T56" fmla="*/ 64 w 100"/>
                <a:gd name="T57" fmla="*/ 10 h 44"/>
                <a:gd name="T58" fmla="*/ 28 w 100"/>
                <a:gd name="T59" fmla="*/ 44 h 44"/>
                <a:gd name="T60" fmla="*/ 27 w 100"/>
                <a:gd name="T61" fmla="*/ 44 h 44"/>
                <a:gd name="T62" fmla="*/ 0 w 100"/>
                <a:gd name="T63" fmla="*/ 44 h 44"/>
                <a:gd name="T64" fmla="*/ 0 w 100"/>
                <a:gd name="T6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44">
                  <a:moveTo>
                    <a:pt x="1" y="29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4" y="9"/>
                    <a:pt x="65" y="8"/>
                  </a:cubicBezTo>
                  <a:cubicBezTo>
                    <a:pt x="65" y="8"/>
                    <a:pt x="66" y="8"/>
                    <a:pt x="66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2" y="28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29"/>
                  </a:cubicBezTo>
                  <a:cubicBezTo>
                    <a:pt x="1" y="29"/>
                    <a:pt x="1" y="29"/>
                    <a:pt x="1" y="29"/>
                  </a:cubicBezTo>
                  <a:close/>
                  <a:moveTo>
                    <a:pt x="0" y="4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3" y="2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9"/>
                    <a:pt x="65" y="9"/>
                    <a:pt x="65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4"/>
            <p:cNvSpPr>
              <a:spLocks/>
            </p:cNvSpPr>
            <p:nvPr/>
          </p:nvSpPr>
          <p:spPr bwMode="auto">
            <a:xfrm>
              <a:off x="3262" y="1975"/>
              <a:ext cx="97" cy="77"/>
            </a:xfrm>
            <a:custGeom>
              <a:avLst/>
              <a:gdLst>
                <a:gd name="T0" fmla="*/ 43 w 43"/>
                <a:gd name="T1" fmla="*/ 0 h 34"/>
                <a:gd name="T2" fmla="*/ 43 w 43"/>
                <a:gd name="T3" fmla="*/ 0 h 34"/>
                <a:gd name="T4" fmla="*/ 36 w 43"/>
                <a:gd name="T5" fmla="*/ 0 h 34"/>
                <a:gd name="T6" fmla="*/ 35 w 43"/>
                <a:gd name="T7" fmla="*/ 1 h 34"/>
                <a:gd name="T8" fmla="*/ 35 w 43"/>
                <a:gd name="T9" fmla="*/ 1 h 34"/>
                <a:gd name="T10" fmla="*/ 35 w 43"/>
                <a:gd name="T11" fmla="*/ 1 h 34"/>
                <a:gd name="T12" fmla="*/ 0 w 43"/>
                <a:gd name="T13" fmla="*/ 34 h 34"/>
                <a:gd name="T14" fmla="*/ 26 w 43"/>
                <a:gd name="T15" fmla="*/ 34 h 34"/>
                <a:gd name="T16" fmla="*/ 43 w 43"/>
                <a:gd name="T17" fmla="*/ 17 h 34"/>
                <a:gd name="T18" fmla="*/ 43 w 43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36" y="34"/>
                    <a:pt x="43" y="26"/>
                    <a:pt x="43" y="17"/>
                  </a:cubicBezTo>
                  <a:cubicBezTo>
                    <a:pt x="43" y="0"/>
                    <a:pt x="43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5"/>
            <p:cNvSpPr>
              <a:spLocks noEditPoints="1"/>
            </p:cNvSpPr>
            <p:nvPr/>
          </p:nvSpPr>
          <p:spPr bwMode="auto">
            <a:xfrm>
              <a:off x="2160" y="1969"/>
              <a:ext cx="1028" cy="78"/>
            </a:xfrm>
            <a:custGeom>
              <a:avLst/>
              <a:gdLst>
                <a:gd name="T0" fmla="*/ 457 w 457"/>
                <a:gd name="T1" fmla="*/ 20 h 35"/>
                <a:gd name="T2" fmla="*/ 289 w 457"/>
                <a:gd name="T3" fmla="*/ 16 h 35"/>
                <a:gd name="T4" fmla="*/ 294 w 457"/>
                <a:gd name="T5" fmla="*/ 9 h 35"/>
                <a:gd name="T6" fmla="*/ 276 w 457"/>
                <a:gd name="T7" fmla="*/ 9 h 35"/>
                <a:gd name="T8" fmla="*/ 281 w 457"/>
                <a:gd name="T9" fmla="*/ 16 h 35"/>
                <a:gd name="T10" fmla="*/ 154 w 457"/>
                <a:gd name="T11" fmla="*/ 20 h 35"/>
                <a:gd name="T12" fmla="*/ 153 w 457"/>
                <a:gd name="T13" fmla="*/ 16 h 35"/>
                <a:gd name="T14" fmla="*/ 149 w 457"/>
                <a:gd name="T15" fmla="*/ 0 h 35"/>
                <a:gd name="T16" fmla="*/ 145 w 457"/>
                <a:gd name="T17" fmla="*/ 16 h 35"/>
                <a:gd name="T18" fmla="*/ 145 w 457"/>
                <a:gd name="T19" fmla="*/ 20 h 35"/>
                <a:gd name="T20" fmla="*/ 63 w 457"/>
                <a:gd name="T21" fmla="*/ 16 h 35"/>
                <a:gd name="T22" fmla="*/ 68 w 457"/>
                <a:gd name="T23" fmla="*/ 9 h 35"/>
                <a:gd name="T24" fmla="*/ 50 w 457"/>
                <a:gd name="T25" fmla="*/ 9 h 35"/>
                <a:gd name="T26" fmla="*/ 54 w 457"/>
                <a:gd name="T27" fmla="*/ 16 h 35"/>
                <a:gd name="T28" fmla="*/ 0 w 457"/>
                <a:gd name="T29" fmla="*/ 20 h 35"/>
                <a:gd name="T30" fmla="*/ 28 w 457"/>
                <a:gd name="T31" fmla="*/ 29 h 35"/>
                <a:gd name="T32" fmla="*/ 70 w 457"/>
                <a:gd name="T33" fmla="*/ 30 h 35"/>
                <a:gd name="T34" fmla="*/ 77 w 457"/>
                <a:gd name="T35" fmla="*/ 30 h 35"/>
                <a:gd name="T36" fmla="*/ 162 w 457"/>
                <a:gd name="T37" fmla="*/ 31 h 35"/>
                <a:gd name="T38" fmla="*/ 237 w 457"/>
                <a:gd name="T39" fmla="*/ 32 h 35"/>
                <a:gd name="T40" fmla="*/ 249 w 457"/>
                <a:gd name="T41" fmla="*/ 32 h 35"/>
                <a:gd name="T42" fmla="*/ 292 w 457"/>
                <a:gd name="T43" fmla="*/ 33 h 35"/>
                <a:gd name="T44" fmla="*/ 381 w 457"/>
                <a:gd name="T45" fmla="*/ 34 h 35"/>
                <a:gd name="T46" fmla="*/ 388 w 457"/>
                <a:gd name="T47" fmla="*/ 34 h 35"/>
                <a:gd name="T48" fmla="*/ 426 w 457"/>
                <a:gd name="T49" fmla="*/ 35 h 35"/>
                <a:gd name="T50" fmla="*/ 428 w 457"/>
                <a:gd name="T51" fmla="*/ 35 h 35"/>
                <a:gd name="T52" fmla="*/ 457 w 457"/>
                <a:gd name="T53" fmla="*/ 35 h 35"/>
                <a:gd name="T54" fmla="*/ 288 w 457"/>
                <a:gd name="T55" fmla="*/ 17 h 35"/>
                <a:gd name="T56" fmla="*/ 283 w 457"/>
                <a:gd name="T57" fmla="*/ 17 h 35"/>
                <a:gd name="T58" fmla="*/ 283 w 457"/>
                <a:gd name="T59" fmla="*/ 17 h 35"/>
                <a:gd name="T60" fmla="*/ 149 w 457"/>
                <a:gd name="T61" fmla="*/ 17 h 35"/>
                <a:gd name="T62" fmla="*/ 151 w 457"/>
                <a:gd name="T63" fmla="*/ 17 h 35"/>
                <a:gd name="T64" fmla="*/ 151 w 457"/>
                <a:gd name="T65" fmla="*/ 17 h 35"/>
                <a:gd name="T66" fmla="*/ 146 w 457"/>
                <a:gd name="T67" fmla="*/ 17 h 35"/>
                <a:gd name="T68" fmla="*/ 61 w 457"/>
                <a:gd name="T69" fmla="*/ 17 h 35"/>
                <a:gd name="T70" fmla="*/ 61 w 457"/>
                <a:gd name="T71" fmla="*/ 17 h 35"/>
                <a:gd name="T72" fmla="*/ 56 w 457"/>
                <a:gd name="T7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5">
                  <a:moveTo>
                    <a:pt x="457" y="35"/>
                  </a:moveTo>
                  <a:cubicBezTo>
                    <a:pt x="457" y="20"/>
                    <a:pt x="457" y="20"/>
                    <a:pt x="457" y="20"/>
                  </a:cubicBezTo>
                  <a:cubicBezTo>
                    <a:pt x="289" y="20"/>
                    <a:pt x="289" y="20"/>
                    <a:pt x="289" y="20"/>
                  </a:cubicBezTo>
                  <a:cubicBezTo>
                    <a:pt x="289" y="16"/>
                    <a:pt x="289" y="16"/>
                    <a:pt x="289" y="16"/>
                  </a:cubicBezTo>
                  <a:cubicBezTo>
                    <a:pt x="289" y="16"/>
                    <a:pt x="289" y="16"/>
                    <a:pt x="289" y="16"/>
                  </a:cubicBezTo>
                  <a:cubicBezTo>
                    <a:pt x="292" y="15"/>
                    <a:pt x="294" y="12"/>
                    <a:pt x="294" y="9"/>
                  </a:cubicBezTo>
                  <a:cubicBezTo>
                    <a:pt x="294" y="4"/>
                    <a:pt x="290" y="0"/>
                    <a:pt x="285" y="0"/>
                  </a:cubicBezTo>
                  <a:cubicBezTo>
                    <a:pt x="280" y="0"/>
                    <a:pt x="276" y="4"/>
                    <a:pt x="276" y="9"/>
                  </a:cubicBezTo>
                  <a:cubicBezTo>
                    <a:pt x="276" y="12"/>
                    <a:pt x="278" y="15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3" y="16"/>
                    <a:pt x="153" y="16"/>
                  </a:cubicBezTo>
                  <a:cubicBezTo>
                    <a:pt x="156" y="15"/>
                    <a:pt x="158" y="12"/>
                    <a:pt x="158" y="9"/>
                  </a:cubicBezTo>
                  <a:cubicBezTo>
                    <a:pt x="158" y="4"/>
                    <a:pt x="154" y="0"/>
                    <a:pt x="149" y="0"/>
                  </a:cubicBezTo>
                  <a:cubicBezTo>
                    <a:pt x="144" y="0"/>
                    <a:pt x="140" y="4"/>
                    <a:pt x="140" y="9"/>
                  </a:cubicBezTo>
                  <a:cubicBezTo>
                    <a:pt x="140" y="12"/>
                    <a:pt x="142" y="15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6" y="15"/>
                    <a:pt x="68" y="12"/>
                    <a:pt x="68" y="9"/>
                  </a:cubicBezTo>
                  <a:cubicBezTo>
                    <a:pt x="68" y="4"/>
                    <a:pt x="64" y="0"/>
                    <a:pt x="59" y="0"/>
                  </a:cubicBezTo>
                  <a:cubicBezTo>
                    <a:pt x="54" y="0"/>
                    <a:pt x="50" y="4"/>
                    <a:pt x="50" y="9"/>
                  </a:cubicBezTo>
                  <a:cubicBezTo>
                    <a:pt x="50" y="12"/>
                    <a:pt x="52" y="15"/>
                    <a:pt x="55" y="16"/>
                  </a:cubicBezTo>
                  <a:cubicBezTo>
                    <a:pt x="55" y="16"/>
                    <a:pt x="54" y="16"/>
                    <a:pt x="54" y="16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249" y="32"/>
                    <a:pt x="249" y="32"/>
                    <a:pt x="249" y="32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4" y="33"/>
                    <a:pt x="294" y="33"/>
                    <a:pt x="294" y="33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8" y="34"/>
                    <a:pt x="388" y="34"/>
                    <a:pt x="388" y="34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9" y="35"/>
                    <a:pt x="429" y="35"/>
                    <a:pt x="429" y="35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30" y="35"/>
                    <a:pt x="430" y="35"/>
                    <a:pt x="430" y="35"/>
                  </a:cubicBezTo>
                  <a:lnTo>
                    <a:pt x="457" y="35"/>
                  </a:lnTo>
                  <a:close/>
                  <a:moveTo>
                    <a:pt x="287" y="17"/>
                  </a:moveTo>
                  <a:cubicBezTo>
                    <a:pt x="287" y="17"/>
                    <a:pt x="288" y="17"/>
                    <a:pt x="288" y="17"/>
                  </a:cubicBezTo>
                  <a:cubicBezTo>
                    <a:pt x="288" y="17"/>
                    <a:pt x="287" y="17"/>
                    <a:pt x="287" y="17"/>
                  </a:cubicBezTo>
                  <a:close/>
                  <a:moveTo>
                    <a:pt x="283" y="17"/>
                  </a:moveTo>
                  <a:cubicBezTo>
                    <a:pt x="283" y="17"/>
                    <a:pt x="282" y="17"/>
                    <a:pt x="282" y="17"/>
                  </a:cubicBezTo>
                  <a:cubicBezTo>
                    <a:pt x="282" y="17"/>
                    <a:pt x="283" y="17"/>
                    <a:pt x="283" y="17"/>
                  </a:cubicBezTo>
                  <a:close/>
                  <a:moveTo>
                    <a:pt x="149" y="17"/>
                  </a:moveTo>
                  <a:cubicBezTo>
                    <a:pt x="149" y="17"/>
                    <a:pt x="149" y="17"/>
                    <a:pt x="149" y="17"/>
                  </a:cubicBezTo>
                  <a:cubicBezTo>
                    <a:pt x="149" y="17"/>
                    <a:pt x="149" y="17"/>
                    <a:pt x="149" y="17"/>
                  </a:cubicBezTo>
                  <a:close/>
                  <a:moveTo>
                    <a:pt x="151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1" y="17"/>
                  </a:cubicBezTo>
                  <a:close/>
                  <a:moveTo>
                    <a:pt x="147" y="17"/>
                  </a:moveTo>
                  <a:cubicBezTo>
                    <a:pt x="147" y="17"/>
                    <a:pt x="147" y="17"/>
                    <a:pt x="146" y="17"/>
                  </a:cubicBezTo>
                  <a:cubicBezTo>
                    <a:pt x="147" y="17"/>
                    <a:pt x="147" y="17"/>
                    <a:pt x="147" y="17"/>
                  </a:cubicBezTo>
                  <a:close/>
                  <a:moveTo>
                    <a:pt x="61" y="17"/>
                  </a:moveTo>
                  <a:cubicBezTo>
                    <a:pt x="61" y="17"/>
                    <a:pt x="61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lose/>
                  <a:moveTo>
                    <a:pt x="57" y="17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6"/>
            <p:cNvSpPr>
              <a:spLocks/>
            </p:cNvSpPr>
            <p:nvPr/>
          </p:nvSpPr>
          <p:spPr bwMode="auto">
            <a:xfrm>
              <a:off x="3170" y="1599"/>
              <a:ext cx="256" cy="115"/>
            </a:xfrm>
            <a:custGeom>
              <a:avLst/>
              <a:gdLst>
                <a:gd name="T0" fmla="*/ 164 w 256"/>
                <a:gd name="T1" fmla="*/ 52 h 115"/>
                <a:gd name="T2" fmla="*/ 164 w 256"/>
                <a:gd name="T3" fmla="*/ 0 h 115"/>
                <a:gd name="T4" fmla="*/ 88 w 256"/>
                <a:gd name="T5" fmla="*/ 0 h 115"/>
                <a:gd name="T6" fmla="*/ 88 w 256"/>
                <a:gd name="T7" fmla="*/ 52 h 115"/>
                <a:gd name="T8" fmla="*/ 0 w 256"/>
                <a:gd name="T9" fmla="*/ 52 h 115"/>
                <a:gd name="T10" fmla="*/ 0 w 256"/>
                <a:gd name="T11" fmla="*/ 115 h 115"/>
                <a:gd name="T12" fmla="*/ 256 w 256"/>
                <a:gd name="T13" fmla="*/ 115 h 115"/>
                <a:gd name="T14" fmla="*/ 256 w 256"/>
                <a:gd name="T15" fmla="*/ 52 h 115"/>
                <a:gd name="T16" fmla="*/ 164 w 256"/>
                <a:gd name="T17" fmla="*/ 5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115">
                  <a:moveTo>
                    <a:pt x="164" y="52"/>
                  </a:moveTo>
                  <a:lnTo>
                    <a:pt x="164" y="0"/>
                  </a:lnTo>
                  <a:lnTo>
                    <a:pt x="88" y="0"/>
                  </a:lnTo>
                  <a:lnTo>
                    <a:pt x="88" y="52"/>
                  </a:lnTo>
                  <a:lnTo>
                    <a:pt x="0" y="52"/>
                  </a:lnTo>
                  <a:lnTo>
                    <a:pt x="0" y="115"/>
                  </a:lnTo>
                  <a:lnTo>
                    <a:pt x="256" y="115"/>
                  </a:lnTo>
                  <a:lnTo>
                    <a:pt x="256" y="52"/>
                  </a:lnTo>
                  <a:lnTo>
                    <a:pt x="16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700" b="1" dirty="0"/>
              <a:t>Voies multiples</a:t>
            </a:r>
            <a:endParaRPr lang="en-US" sz="3700" b="1" dirty="0"/>
          </a:p>
        </p:txBody>
      </p:sp>
      <p:grpSp>
        <p:nvGrpSpPr>
          <p:cNvPr id="18" name="Group 17"/>
          <p:cNvGrpSpPr/>
          <p:nvPr/>
        </p:nvGrpSpPr>
        <p:grpSpPr>
          <a:xfrm>
            <a:off x="6032593" y="2474503"/>
            <a:ext cx="72148" cy="1606959"/>
            <a:chOff x="5943600" y="2474504"/>
            <a:chExt cx="79375" cy="1659346"/>
          </a:xfrm>
        </p:grpSpPr>
        <p:cxnSp>
          <p:nvCxnSpPr>
            <p:cNvPr id="19" name="Straight Connector 18"/>
            <p:cNvCxnSpPr/>
            <p:nvPr/>
          </p:nvCxnSpPr>
          <p:spPr>
            <a:xfrm flipH="1">
              <a:off x="5943600" y="2474504"/>
              <a:ext cx="20599" cy="1659346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999124" y="2474504"/>
              <a:ext cx="23851" cy="1659346"/>
            </a:xfrm>
            <a:prstGeom prst="line">
              <a:avLst/>
            </a:prstGeom>
            <a:ln w="190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Parallelogram 20"/>
          <p:cNvSpPr/>
          <p:nvPr/>
        </p:nvSpPr>
        <p:spPr>
          <a:xfrm rot="20105413" flipH="1">
            <a:off x="7186356" y="2340497"/>
            <a:ext cx="259080" cy="1867746"/>
          </a:xfrm>
          <a:prstGeom prst="parallelogram">
            <a:avLst>
              <a:gd name="adj" fmla="val 789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rapezoid 24"/>
          <p:cNvSpPr/>
          <p:nvPr/>
        </p:nvSpPr>
        <p:spPr>
          <a:xfrm>
            <a:off x="5081118" y="2714876"/>
            <a:ext cx="870123" cy="89497"/>
          </a:xfrm>
          <a:prstGeom prst="trapezoid">
            <a:avLst>
              <a:gd name="adj" fmla="val 624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rapezoid 25"/>
          <p:cNvSpPr/>
          <p:nvPr/>
        </p:nvSpPr>
        <p:spPr>
          <a:xfrm rot="10800000" flipV="1">
            <a:off x="6253176" y="3945964"/>
            <a:ext cx="1634047" cy="172846"/>
          </a:xfrm>
          <a:prstGeom prst="trapezoid">
            <a:avLst>
              <a:gd name="adj" fmla="val 691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2883254" y="3343410"/>
            <a:ext cx="6265871" cy="107544"/>
            <a:chOff x="2914250" y="3104199"/>
            <a:chExt cx="6265871" cy="184830"/>
          </a:xfrm>
          <a:solidFill>
            <a:schemeClr val="tx1"/>
          </a:solidFill>
        </p:grpSpPr>
        <p:sp>
          <p:nvSpPr>
            <p:cNvPr id="28" name="Rectangle 27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CFF33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  <a:grpFill/>
          </p:grpSpPr>
          <p:cxnSp>
            <p:nvCxnSpPr>
              <p:cNvPr id="54" name="Straight Connector 53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grpFill/>
              <a:ln w="28575">
                <a:solidFill>
                  <a:srgbClr val="04C5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grpFill/>
              <a:ln w="28575">
                <a:solidFill>
                  <a:srgbClr val="04C5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  <a:grpFill/>
          </p:grpSpPr>
          <p:cxnSp>
            <p:nvCxnSpPr>
              <p:cNvPr id="44" name="Straight Connector 43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Group 63"/>
          <p:cNvGrpSpPr/>
          <p:nvPr/>
        </p:nvGrpSpPr>
        <p:grpSpPr>
          <a:xfrm>
            <a:off x="2883254" y="3181485"/>
            <a:ext cx="6265871" cy="107544"/>
            <a:chOff x="2914250" y="3104199"/>
            <a:chExt cx="6265871" cy="184830"/>
          </a:xfrm>
        </p:grpSpPr>
        <p:sp>
          <p:nvSpPr>
            <p:cNvPr id="65" name="Rectangle 64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</p:grpSpPr>
          <p:cxnSp>
            <p:nvCxnSpPr>
              <p:cNvPr id="79" name="Straight Connector 78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67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</p:grpSpPr>
          <p:cxnSp>
            <p:nvCxnSpPr>
              <p:cNvPr id="69" name="Straight Connector 68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" name="Group 88"/>
          <p:cNvGrpSpPr/>
          <p:nvPr/>
        </p:nvGrpSpPr>
        <p:grpSpPr>
          <a:xfrm>
            <a:off x="2883254" y="3036593"/>
            <a:ext cx="6265871" cy="107544"/>
            <a:chOff x="2914250" y="3104199"/>
            <a:chExt cx="6265871" cy="184830"/>
          </a:xfrm>
        </p:grpSpPr>
        <p:sp>
          <p:nvSpPr>
            <p:cNvPr id="90" name="Rectangle 89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</p:grpSpPr>
          <p:cxnSp>
            <p:nvCxnSpPr>
              <p:cNvPr id="104" name="Straight Connector 103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 92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</p:grpSpPr>
          <p:cxnSp>
            <p:nvCxnSpPr>
              <p:cNvPr id="94" name="Straight Connector 93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7" name="Group 126"/>
          <p:cNvGrpSpPr/>
          <p:nvPr/>
        </p:nvGrpSpPr>
        <p:grpSpPr>
          <a:xfrm>
            <a:off x="-5829152" y="2646531"/>
            <a:ext cx="8906490" cy="631451"/>
            <a:chOff x="4622773" y="3015838"/>
            <a:chExt cx="8906490" cy="631451"/>
          </a:xfrm>
        </p:grpSpPr>
        <p:grpSp>
          <p:nvGrpSpPr>
            <p:cNvPr id="128" name="Group 4"/>
            <p:cNvGrpSpPr>
              <a:grpSpLocks noChangeAspect="1"/>
            </p:cNvGrpSpPr>
            <p:nvPr/>
          </p:nvGrpSpPr>
          <p:grpSpPr bwMode="auto">
            <a:xfrm>
              <a:off x="4622773" y="3015838"/>
              <a:ext cx="8458201" cy="631451"/>
              <a:chOff x="-57" y="4362"/>
              <a:chExt cx="5733" cy="428"/>
            </a:xfrm>
            <a:solidFill>
              <a:schemeClr val="bg1"/>
            </a:solidFill>
          </p:grpSpPr>
          <p:sp>
            <p:nvSpPr>
              <p:cNvPr id="130" name="Oval 5"/>
              <p:cNvSpPr>
                <a:spLocks noChangeArrowheads="1"/>
              </p:cNvSpPr>
              <p:nvPr/>
            </p:nvSpPr>
            <p:spPr bwMode="auto">
              <a:xfrm>
                <a:off x="4091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Oval 6"/>
              <p:cNvSpPr>
                <a:spLocks noChangeArrowheads="1"/>
              </p:cNvSpPr>
              <p:nvPr/>
            </p:nvSpPr>
            <p:spPr bwMode="auto">
              <a:xfrm>
                <a:off x="4250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Oval 7"/>
              <p:cNvSpPr>
                <a:spLocks noChangeArrowheads="1"/>
              </p:cNvSpPr>
              <p:nvPr/>
            </p:nvSpPr>
            <p:spPr bwMode="auto">
              <a:xfrm>
                <a:off x="4408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Oval 8"/>
              <p:cNvSpPr>
                <a:spLocks noChangeArrowheads="1"/>
              </p:cNvSpPr>
              <p:nvPr/>
            </p:nvSpPr>
            <p:spPr bwMode="auto">
              <a:xfrm>
                <a:off x="5118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Oval 9"/>
              <p:cNvSpPr>
                <a:spLocks noChangeArrowheads="1"/>
              </p:cNvSpPr>
              <p:nvPr/>
            </p:nvSpPr>
            <p:spPr bwMode="auto">
              <a:xfrm>
                <a:off x="5276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Oval 10"/>
              <p:cNvSpPr>
                <a:spLocks noChangeArrowheads="1"/>
              </p:cNvSpPr>
              <p:nvPr/>
            </p:nvSpPr>
            <p:spPr bwMode="auto">
              <a:xfrm>
                <a:off x="5435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1"/>
              <p:cNvSpPr>
                <a:spLocks noEditPoints="1"/>
              </p:cNvSpPr>
              <p:nvPr/>
            </p:nvSpPr>
            <p:spPr bwMode="auto">
              <a:xfrm>
                <a:off x="3947" y="4408"/>
                <a:ext cx="1729" cy="360"/>
              </a:xfrm>
              <a:custGeom>
                <a:avLst/>
                <a:gdLst>
                  <a:gd name="T0" fmla="*/ 718 w 731"/>
                  <a:gd name="T1" fmla="*/ 104 h 150"/>
                  <a:gd name="T2" fmla="*/ 708 w 731"/>
                  <a:gd name="T3" fmla="*/ 106 h 150"/>
                  <a:gd name="T4" fmla="*/ 704 w 731"/>
                  <a:gd name="T5" fmla="*/ 68 h 150"/>
                  <a:gd name="T6" fmla="*/ 691 w 731"/>
                  <a:gd name="T7" fmla="*/ 98 h 150"/>
                  <a:gd name="T8" fmla="*/ 653 w 731"/>
                  <a:gd name="T9" fmla="*/ 35 h 150"/>
                  <a:gd name="T10" fmla="*/ 646 w 731"/>
                  <a:gd name="T11" fmla="*/ 6 h 150"/>
                  <a:gd name="T12" fmla="*/ 612 w 731"/>
                  <a:gd name="T13" fmla="*/ 5 h 150"/>
                  <a:gd name="T14" fmla="*/ 590 w 731"/>
                  <a:gd name="T15" fmla="*/ 0 h 150"/>
                  <a:gd name="T16" fmla="*/ 584 w 731"/>
                  <a:gd name="T17" fmla="*/ 6 h 150"/>
                  <a:gd name="T18" fmla="*/ 385 w 731"/>
                  <a:gd name="T19" fmla="*/ 14 h 150"/>
                  <a:gd name="T20" fmla="*/ 340 w 731"/>
                  <a:gd name="T21" fmla="*/ 11 h 150"/>
                  <a:gd name="T22" fmla="*/ 308 w 731"/>
                  <a:gd name="T23" fmla="*/ 4 h 150"/>
                  <a:gd name="T24" fmla="*/ 302 w 731"/>
                  <a:gd name="T25" fmla="*/ 14 h 150"/>
                  <a:gd name="T26" fmla="*/ 265 w 731"/>
                  <a:gd name="T27" fmla="*/ 6 h 150"/>
                  <a:gd name="T28" fmla="*/ 241 w 731"/>
                  <a:gd name="T29" fmla="*/ 14 h 150"/>
                  <a:gd name="T30" fmla="*/ 205 w 731"/>
                  <a:gd name="T31" fmla="*/ 6 h 150"/>
                  <a:gd name="T32" fmla="*/ 53 w 731"/>
                  <a:gd name="T33" fmla="*/ 14 h 150"/>
                  <a:gd name="T34" fmla="*/ 45 w 731"/>
                  <a:gd name="T35" fmla="*/ 96 h 150"/>
                  <a:gd name="T36" fmla="*/ 30 w 731"/>
                  <a:gd name="T37" fmla="*/ 106 h 150"/>
                  <a:gd name="T38" fmla="*/ 13 w 731"/>
                  <a:gd name="T39" fmla="*/ 104 h 150"/>
                  <a:gd name="T40" fmla="*/ 0 w 731"/>
                  <a:gd name="T41" fmla="*/ 107 h 150"/>
                  <a:gd name="T42" fmla="*/ 2 w 731"/>
                  <a:gd name="T43" fmla="*/ 122 h 150"/>
                  <a:gd name="T44" fmla="*/ 15 w 731"/>
                  <a:gd name="T45" fmla="*/ 120 h 150"/>
                  <a:gd name="T46" fmla="*/ 39 w 731"/>
                  <a:gd name="T47" fmla="*/ 130 h 150"/>
                  <a:gd name="T48" fmla="*/ 79 w 731"/>
                  <a:gd name="T49" fmla="*/ 116 h 150"/>
                  <a:gd name="T50" fmla="*/ 123 w 731"/>
                  <a:gd name="T51" fmla="*/ 136 h 150"/>
                  <a:gd name="T52" fmla="*/ 170 w 731"/>
                  <a:gd name="T53" fmla="*/ 136 h 150"/>
                  <a:gd name="T54" fmla="*/ 214 w 731"/>
                  <a:gd name="T55" fmla="*/ 116 h 150"/>
                  <a:gd name="T56" fmla="*/ 230 w 731"/>
                  <a:gd name="T57" fmla="*/ 106 h 150"/>
                  <a:gd name="T58" fmla="*/ 245 w 731"/>
                  <a:gd name="T59" fmla="*/ 150 h 150"/>
                  <a:gd name="T60" fmla="*/ 481 w 731"/>
                  <a:gd name="T61" fmla="*/ 106 h 150"/>
                  <a:gd name="T62" fmla="*/ 498 w 731"/>
                  <a:gd name="T63" fmla="*/ 123 h 150"/>
                  <a:gd name="T64" fmla="*/ 537 w 731"/>
                  <a:gd name="T65" fmla="*/ 136 h 150"/>
                  <a:gd name="T66" fmla="*/ 581 w 731"/>
                  <a:gd name="T67" fmla="*/ 116 h 150"/>
                  <a:gd name="T68" fmla="*/ 624 w 731"/>
                  <a:gd name="T69" fmla="*/ 136 h 150"/>
                  <a:gd name="T70" fmla="*/ 664 w 731"/>
                  <a:gd name="T71" fmla="*/ 123 h 150"/>
                  <a:gd name="T72" fmla="*/ 686 w 731"/>
                  <a:gd name="T73" fmla="*/ 132 h 150"/>
                  <a:gd name="T74" fmla="*/ 708 w 731"/>
                  <a:gd name="T75" fmla="*/ 120 h 150"/>
                  <a:gd name="T76" fmla="*/ 718 w 731"/>
                  <a:gd name="T77" fmla="*/ 122 h 150"/>
                  <a:gd name="T78" fmla="*/ 731 w 731"/>
                  <a:gd name="T79" fmla="*/ 120 h 150"/>
                  <a:gd name="T80" fmla="*/ 729 w 731"/>
                  <a:gd name="T81" fmla="*/ 104 h 150"/>
                  <a:gd name="T82" fmla="*/ 652 w 731"/>
                  <a:gd name="T83" fmla="*/ 40 h 150"/>
                  <a:gd name="T84" fmla="*/ 629 w 731"/>
                  <a:gd name="T85" fmla="*/ 19 h 150"/>
                  <a:gd name="T86" fmla="*/ 596 w 731"/>
                  <a:gd name="T87" fmla="*/ 19 h 150"/>
                  <a:gd name="T88" fmla="*/ 619 w 731"/>
                  <a:gd name="T89" fmla="*/ 40 h 150"/>
                  <a:gd name="T90" fmla="*/ 596 w 731"/>
                  <a:gd name="T91" fmla="*/ 19 h 150"/>
                  <a:gd name="T92" fmla="*/ 591 w 731"/>
                  <a:gd name="T93" fmla="*/ 19 h 150"/>
                  <a:gd name="T94" fmla="*/ 568 w 731"/>
                  <a:gd name="T95" fmla="*/ 40 h 150"/>
                  <a:gd name="T96" fmla="*/ 688 w 731"/>
                  <a:gd name="T97" fmla="*/ 94 h 150"/>
                  <a:gd name="T98" fmla="*/ 49 w 731"/>
                  <a:gd name="T99" fmla="*/ 89 h 150"/>
                  <a:gd name="T100" fmla="*/ 688 w 731"/>
                  <a:gd name="T101" fmla="*/ 9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1" h="150">
                    <a:moveTo>
                      <a:pt x="729" y="104"/>
                    </a:moveTo>
                    <a:cubicBezTo>
                      <a:pt x="718" y="104"/>
                      <a:pt x="718" y="104"/>
                      <a:pt x="718" y="104"/>
                    </a:cubicBezTo>
                    <a:cubicBezTo>
                      <a:pt x="717" y="104"/>
                      <a:pt x="716" y="105"/>
                      <a:pt x="716" y="106"/>
                    </a:cubicBezTo>
                    <a:cubicBezTo>
                      <a:pt x="708" y="106"/>
                      <a:pt x="708" y="106"/>
                      <a:pt x="708" y="106"/>
                    </a:cubicBezTo>
                    <a:cubicBezTo>
                      <a:pt x="708" y="68"/>
                      <a:pt x="708" y="68"/>
                      <a:pt x="708" y="68"/>
                    </a:cubicBezTo>
                    <a:cubicBezTo>
                      <a:pt x="704" y="68"/>
                      <a:pt x="704" y="68"/>
                      <a:pt x="704" y="68"/>
                    </a:cubicBezTo>
                    <a:cubicBezTo>
                      <a:pt x="701" y="100"/>
                      <a:pt x="701" y="100"/>
                      <a:pt x="701" y="100"/>
                    </a:cubicBezTo>
                    <a:cubicBezTo>
                      <a:pt x="691" y="98"/>
                      <a:pt x="691" y="98"/>
                      <a:pt x="691" y="98"/>
                    </a:cubicBezTo>
                    <a:cubicBezTo>
                      <a:pt x="691" y="43"/>
                      <a:pt x="691" y="43"/>
                      <a:pt x="691" y="43"/>
                    </a:cubicBezTo>
                    <a:cubicBezTo>
                      <a:pt x="691" y="36"/>
                      <a:pt x="653" y="35"/>
                      <a:pt x="653" y="35"/>
                    </a:cubicBezTo>
                    <a:cubicBezTo>
                      <a:pt x="646" y="14"/>
                      <a:pt x="646" y="14"/>
                      <a:pt x="646" y="14"/>
                    </a:cubicBezTo>
                    <a:cubicBezTo>
                      <a:pt x="646" y="6"/>
                      <a:pt x="646" y="6"/>
                      <a:pt x="646" y="6"/>
                    </a:cubicBezTo>
                    <a:cubicBezTo>
                      <a:pt x="612" y="6"/>
                      <a:pt x="612" y="6"/>
                      <a:pt x="612" y="6"/>
                    </a:cubicBezTo>
                    <a:cubicBezTo>
                      <a:pt x="612" y="5"/>
                      <a:pt x="612" y="5"/>
                      <a:pt x="612" y="5"/>
                    </a:cubicBezTo>
                    <a:cubicBezTo>
                      <a:pt x="612" y="2"/>
                      <a:pt x="610" y="0"/>
                      <a:pt x="606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587" y="0"/>
                      <a:pt x="584" y="2"/>
                      <a:pt x="584" y="5"/>
                    </a:cubicBezTo>
                    <a:cubicBezTo>
                      <a:pt x="584" y="6"/>
                      <a:pt x="584" y="6"/>
                      <a:pt x="584" y="6"/>
                    </a:cubicBezTo>
                    <a:cubicBezTo>
                      <a:pt x="385" y="6"/>
                      <a:pt x="385" y="6"/>
                      <a:pt x="385" y="6"/>
                    </a:cubicBezTo>
                    <a:cubicBezTo>
                      <a:pt x="385" y="14"/>
                      <a:pt x="385" y="14"/>
                      <a:pt x="385" y="14"/>
                    </a:cubicBezTo>
                    <a:cubicBezTo>
                      <a:pt x="339" y="14"/>
                      <a:pt x="339" y="14"/>
                      <a:pt x="339" y="14"/>
                    </a:cubicBezTo>
                    <a:cubicBezTo>
                      <a:pt x="339" y="13"/>
                      <a:pt x="340" y="12"/>
                      <a:pt x="340" y="11"/>
                    </a:cubicBezTo>
                    <a:cubicBezTo>
                      <a:pt x="340" y="7"/>
                      <a:pt x="337" y="4"/>
                      <a:pt x="333" y="4"/>
                    </a:cubicBezTo>
                    <a:cubicBezTo>
                      <a:pt x="308" y="4"/>
                      <a:pt x="308" y="4"/>
                      <a:pt x="308" y="4"/>
                    </a:cubicBezTo>
                    <a:cubicBezTo>
                      <a:pt x="304" y="4"/>
                      <a:pt x="301" y="7"/>
                      <a:pt x="301" y="11"/>
                    </a:cubicBezTo>
                    <a:cubicBezTo>
                      <a:pt x="301" y="12"/>
                      <a:pt x="301" y="13"/>
                      <a:pt x="302" y="14"/>
                    </a:cubicBezTo>
                    <a:cubicBezTo>
                      <a:pt x="265" y="14"/>
                      <a:pt x="265" y="14"/>
                      <a:pt x="265" y="14"/>
                    </a:cubicBezTo>
                    <a:cubicBezTo>
                      <a:pt x="265" y="6"/>
                      <a:pt x="265" y="6"/>
                      <a:pt x="265" y="6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41" y="14"/>
                      <a:pt x="241" y="14"/>
                      <a:pt x="241" y="14"/>
                    </a:cubicBezTo>
                    <a:cubicBezTo>
                      <a:pt x="205" y="14"/>
                      <a:pt x="205" y="14"/>
                      <a:pt x="205" y="14"/>
                    </a:cubicBezTo>
                    <a:cubicBezTo>
                      <a:pt x="205" y="6"/>
                      <a:pt x="205" y="6"/>
                      <a:pt x="205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30" y="106"/>
                      <a:pt x="30" y="106"/>
                      <a:pt x="30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5" y="105"/>
                      <a:pt x="14" y="104"/>
                      <a:pt x="13" y="104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1" y="104"/>
                      <a:pt x="0" y="105"/>
                      <a:pt x="0" y="107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1"/>
                      <a:pt x="1" y="122"/>
                      <a:pt x="2" y="122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5" y="121"/>
                      <a:pt x="15" y="120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9" y="130"/>
                      <a:pt x="39" y="130"/>
                      <a:pt x="39" y="130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8" y="119"/>
                      <a:pt x="73" y="116"/>
                      <a:pt x="79" y="116"/>
                    </a:cubicBezTo>
                    <a:cubicBezTo>
                      <a:pt x="91" y="116"/>
                      <a:pt x="101" y="125"/>
                      <a:pt x="103" y="136"/>
                    </a:cubicBezTo>
                    <a:cubicBezTo>
                      <a:pt x="123" y="136"/>
                      <a:pt x="123" y="136"/>
                      <a:pt x="123" y="136"/>
                    </a:cubicBezTo>
                    <a:cubicBezTo>
                      <a:pt x="125" y="125"/>
                      <a:pt x="135" y="116"/>
                      <a:pt x="147" y="116"/>
                    </a:cubicBezTo>
                    <a:cubicBezTo>
                      <a:pt x="158" y="116"/>
                      <a:pt x="168" y="125"/>
                      <a:pt x="170" y="136"/>
                    </a:cubicBezTo>
                    <a:cubicBezTo>
                      <a:pt x="190" y="136"/>
                      <a:pt x="190" y="136"/>
                      <a:pt x="190" y="136"/>
                    </a:cubicBezTo>
                    <a:cubicBezTo>
                      <a:pt x="192" y="125"/>
                      <a:pt x="202" y="116"/>
                      <a:pt x="214" y="116"/>
                    </a:cubicBezTo>
                    <a:cubicBezTo>
                      <a:pt x="220" y="116"/>
                      <a:pt x="225" y="119"/>
                      <a:pt x="230" y="123"/>
                    </a:cubicBezTo>
                    <a:cubicBezTo>
                      <a:pt x="230" y="106"/>
                      <a:pt x="230" y="106"/>
                      <a:pt x="230" y="106"/>
                    </a:cubicBezTo>
                    <a:cubicBezTo>
                      <a:pt x="245" y="106"/>
                      <a:pt x="245" y="106"/>
                      <a:pt x="245" y="106"/>
                    </a:cubicBezTo>
                    <a:cubicBezTo>
                      <a:pt x="245" y="150"/>
                      <a:pt x="245" y="150"/>
                      <a:pt x="245" y="150"/>
                    </a:cubicBezTo>
                    <a:cubicBezTo>
                      <a:pt x="481" y="150"/>
                      <a:pt x="481" y="150"/>
                      <a:pt x="481" y="150"/>
                    </a:cubicBezTo>
                    <a:cubicBezTo>
                      <a:pt x="481" y="106"/>
                      <a:pt x="481" y="106"/>
                      <a:pt x="481" y="106"/>
                    </a:cubicBezTo>
                    <a:cubicBezTo>
                      <a:pt x="498" y="106"/>
                      <a:pt x="498" y="106"/>
                      <a:pt x="498" y="106"/>
                    </a:cubicBezTo>
                    <a:cubicBezTo>
                      <a:pt x="498" y="123"/>
                      <a:pt x="498" y="123"/>
                      <a:pt x="498" y="123"/>
                    </a:cubicBezTo>
                    <a:cubicBezTo>
                      <a:pt x="502" y="119"/>
                      <a:pt x="507" y="116"/>
                      <a:pt x="514" y="116"/>
                    </a:cubicBezTo>
                    <a:cubicBezTo>
                      <a:pt x="525" y="116"/>
                      <a:pt x="535" y="125"/>
                      <a:pt x="537" y="136"/>
                    </a:cubicBezTo>
                    <a:cubicBezTo>
                      <a:pt x="557" y="136"/>
                      <a:pt x="557" y="136"/>
                      <a:pt x="557" y="136"/>
                    </a:cubicBezTo>
                    <a:cubicBezTo>
                      <a:pt x="559" y="125"/>
                      <a:pt x="569" y="116"/>
                      <a:pt x="581" y="116"/>
                    </a:cubicBezTo>
                    <a:cubicBezTo>
                      <a:pt x="593" y="116"/>
                      <a:pt x="603" y="125"/>
                      <a:pt x="605" y="136"/>
                    </a:cubicBezTo>
                    <a:cubicBezTo>
                      <a:pt x="624" y="136"/>
                      <a:pt x="624" y="136"/>
                      <a:pt x="624" y="136"/>
                    </a:cubicBezTo>
                    <a:cubicBezTo>
                      <a:pt x="626" y="125"/>
                      <a:pt x="636" y="116"/>
                      <a:pt x="648" y="116"/>
                    </a:cubicBezTo>
                    <a:cubicBezTo>
                      <a:pt x="654" y="116"/>
                      <a:pt x="660" y="119"/>
                      <a:pt x="664" y="123"/>
                    </a:cubicBezTo>
                    <a:cubicBezTo>
                      <a:pt x="664" y="117"/>
                      <a:pt x="664" y="117"/>
                      <a:pt x="664" y="117"/>
                    </a:cubicBezTo>
                    <a:cubicBezTo>
                      <a:pt x="686" y="132"/>
                      <a:pt x="686" y="132"/>
                      <a:pt x="686" y="132"/>
                    </a:cubicBezTo>
                    <a:cubicBezTo>
                      <a:pt x="708" y="132"/>
                      <a:pt x="708" y="132"/>
                      <a:pt x="708" y="132"/>
                    </a:cubicBezTo>
                    <a:cubicBezTo>
                      <a:pt x="708" y="120"/>
                      <a:pt x="708" y="120"/>
                      <a:pt x="708" y="120"/>
                    </a:cubicBezTo>
                    <a:cubicBezTo>
                      <a:pt x="716" y="120"/>
                      <a:pt x="716" y="120"/>
                      <a:pt x="716" y="120"/>
                    </a:cubicBezTo>
                    <a:cubicBezTo>
                      <a:pt x="716" y="121"/>
                      <a:pt x="717" y="122"/>
                      <a:pt x="718" y="122"/>
                    </a:cubicBezTo>
                    <a:cubicBezTo>
                      <a:pt x="729" y="122"/>
                      <a:pt x="729" y="122"/>
                      <a:pt x="729" y="122"/>
                    </a:cubicBezTo>
                    <a:cubicBezTo>
                      <a:pt x="730" y="122"/>
                      <a:pt x="731" y="121"/>
                      <a:pt x="731" y="120"/>
                    </a:cubicBezTo>
                    <a:cubicBezTo>
                      <a:pt x="731" y="107"/>
                      <a:pt x="731" y="107"/>
                      <a:pt x="731" y="107"/>
                    </a:cubicBezTo>
                    <a:cubicBezTo>
                      <a:pt x="731" y="105"/>
                      <a:pt x="730" y="104"/>
                      <a:pt x="729" y="104"/>
                    </a:cubicBezTo>
                    <a:close/>
                    <a:moveTo>
                      <a:pt x="643" y="19"/>
                    </a:moveTo>
                    <a:cubicBezTo>
                      <a:pt x="652" y="40"/>
                      <a:pt x="652" y="40"/>
                      <a:pt x="652" y="40"/>
                    </a:cubicBezTo>
                    <a:cubicBezTo>
                      <a:pt x="638" y="40"/>
                      <a:pt x="638" y="40"/>
                      <a:pt x="638" y="40"/>
                    </a:cubicBezTo>
                    <a:cubicBezTo>
                      <a:pt x="629" y="19"/>
                      <a:pt x="629" y="19"/>
                      <a:pt x="629" y="19"/>
                    </a:cubicBezTo>
                    <a:lnTo>
                      <a:pt x="643" y="19"/>
                    </a:lnTo>
                    <a:close/>
                    <a:moveTo>
                      <a:pt x="596" y="19"/>
                    </a:moveTo>
                    <a:cubicBezTo>
                      <a:pt x="619" y="19"/>
                      <a:pt x="619" y="19"/>
                      <a:pt x="619" y="19"/>
                    </a:cubicBezTo>
                    <a:cubicBezTo>
                      <a:pt x="619" y="40"/>
                      <a:pt x="619" y="40"/>
                      <a:pt x="619" y="40"/>
                    </a:cubicBezTo>
                    <a:cubicBezTo>
                      <a:pt x="596" y="40"/>
                      <a:pt x="596" y="40"/>
                      <a:pt x="596" y="40"/>
                    </a:cubicBezTo>
                    <a:lnTo>
                      <a:pt x="596" y="19"/>
                    </a:lnTo>
                    <a:close/>
                    <a:moveTo>
                      <a:pt x="568" y="19"/>
                    </a:moveTo>
                    <a:cubicBezTo>
                      <a:pt x="591" y="19"/>
                      <a:pt x="591" y="19"/>
                      <a:pt x="591" y="19"/>
                    </a:cubicBezTo>
                    <a:cubicBezTo>
                      <a:pt x="591" y="40"/>
                      <a:pt x="591" y="40"/>
                      <a:pt x="591" y="40"/>
                    </a:cubicBezTo>
                    <a:cubicBezTo>
                      <a:pt x="568" y="40"/>
                      <a:pt x="568" y="40"/>
                      <a:pt x="568" y="40"/>
                    </a:cubicBezTo>
                    <a:lnTo>
                      <a:pt x="568" y="19"/>
                    </a:lnTo>
                    <a:close/>
                    <a:moveTo>
                      <a:pt x="688" y="94"/>
                    </a:moveTo>
                    <a:cubicBezTo>
                      <a:pt x="49" y="94"/>
                      <a:pt x="49" y="94"/>
                      <a:pt x="49" y="94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688" y="89"/>
                      <a:pt x="688" y="89"/>
                      <a:pt x="688" y="89"/>
                    </a:cubicBezTo>
                    <a:lnTo>
                      <a:pt x="688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Oval 12"/>
              <p:cNvSpPr>
                <a:spLocks noChangeArrowheads="1"/>
              </p:cNvSpPr>
              <p:nvPr/>
            </p:nvSpPr>
            <p:spPr bwMode="auto">
              <a:xfrm>
                <a:off x="2405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Oval 13"/>
              <p:cNvSpPr>
                <a:spLocks noChangeArrowheads="1"/>
              </p:cNvSpPr>
              <p:nvPr/>
            </p:nvSpPr>
            <p:spPr bwMode="auto">
              <a:xfrm>
                <a:off x="2244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Oval 14"/>
              <p:cNvSpPr>
                <a:spLocks noChangeArrowheads="1"/>
              </p:cNvSpPr>
              <p:nvPr/>
            </p:nvSpPr>
            <p:spPr bwMode="auto">
              <a:xfrm>
                <a:off x="2083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5"/>
              <p:cNvSpPr>
                <a:spLocks/>
              </p:cNvSpPr>
              <p:nvPr/>
            </p:nvSpPr>
            <p:spPr bwMode="auto">
              <a:xfrm>
                <a:off x="2152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6"/>
              <p:cNvSpPr>
                <a:spLocks/>
              </p:cNvSpPr>
              <p:nvPr/>
            </p:nvSpPr>
            <p:spPr bwMode="auto">
              <a:xfrm>
                <a:off x="2313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7"/>
              <p:cNvSpPr>
                <a:spLocks/>
              </p:cNvSpPr>
              <p:nvPr/>
            </p:nvSpPr>
            <p:spPr bwMode="auto">
              <a:xfrm>
                <a:off x="2471" y="4694"/>
                <a:ext cx="57" cy="48"/>
              </a:xfrm>
              <a:custGeom>
                <a:avLst/>
                <a:gdLst>
                  <a:gd name="T0" fmla="*/ 0 w 24"/>
                  <a:gd name="T1" fmla="*/ 0 h 20"/>
                  <a:gd name="T2" fmla="*/ 15 w 24"/>
                  <a:gd name="T3" fmla="*/ 20 h 20"/>
                  <a:gd name="T4" fmla="*/ 24 w 24"/>
                  <a:gd name="T5" fmla="*/ 3 h 20"/>
                  <a:gd name="T6" fmla="*/ 24 w 24"/>
                  <a:gd name="T7" fmla="*/ 0 h 20"/>
                  <a:gd name="T8" fmla="*/ 0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0" y="0"/>
                    </a:moveTo>
                    <a:cubicBezTo>
                      <a:pt x="8" y="3"/>
                      <a:pt x="14" y="11"/>
                      <a:pt x="15" y="20"/>
                    </a:cubicBezTo>
                    <a:cubicBezTo>
                      <a:pt x="20" y="16"/>
                      <a:pt x="24" y="10"/>
                      <a:pt x="24" y="3"/>
                    </a:cubicBezTo>
                    <a:cubicBezTo>
                      <a:pt x="24" y="2"/>
                      <a:pt x="24" y="1"/>
                      <a:pt x="2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8"/>
              <p:cNvSpPr>
                <a:spLocks noEditPoints="1"/>
              </p:cNvSpPr>
              <p:nvPr/>
            </p:nvSpPr>
            <p:spPr bwMode="auto">
              <a:xfrm>
                <a:off x="1946" y="4362"/>
                <a:ext cx="1987" cy="387"/>
              </a:xfrm>
              <a:custGeom>
                <a:avLst/>
                <a:gdLst>
                  <a:gd name="T0" fmla="*/ 825 w 840"/>
                  <a:gd name="T1" fmla="*/ 122 h 161"/>
                  <a:gd name="T2" fmla="*/ 796 w 840"/>
                  <a:gd name="T3" fmla="*/ 124 h 161"/>
                  <a:gd name="T4" fmla="*/ 814 w 840"/>
                  <a:gd name="T5" fmla="*/ 120 h 161"/>
                  <a:gd name="T6" fmla="*/ 801 w 840"/>
                  <a:gd name="T7" fmla="*/ 45 h 161"/>
                  <a:gd name="T8" fmla="*/ 779 w 840"/>
                  <a:gd name="T9" fmla="*/ 15 h 161"/>
                  <a:gd name="T10" fmla="*/ 730 w 840"/>
                  <a:gd name="T11" fmla="*/ 8 h 161"/>
                  <a:gd name="T12" fmla="*/ 748 w 840"/>
                  <a:gd name="T13" fmla="*/ 4 h 161"/>
                  <a:gd name="T14" fmla="*/ 82 w 840"/>
                  <a:gd name="T15" fmla="*/ 0 h 161"/>
                  <a:gd name="T16" fmla="*/ 82 w 840"/>
                  <a:gd name="T17" fmla="*/ 8 h 161"/>
                  <a:gd name="T18" fmla="*/ 87 w 840"/>
                  <a:gd name="T19" fmla="*/ 15 h 161"/>
                  <a:gd name="T20" fmla="*/ 34 w 840"/>
                  <a:gd name="T21" fmla="*/ 35 h 161"/>
                  <a:gd name="T22" fmla="*/ 15 w 840"/>
                  <a:gd name="T23" fmla="*/ 45 h 161"/>
                  <a:gd name="T24" fmla="*/ 36 w 840"/>
                  <a:gd name="T25" fmla="*/ 120 h 161"/>
                  <a:gd name="T26" fmla="*/ 18 w 840"/>
                  <a:gd name="T27" fmla="*/ 124 h 161"/>
                  <a:gd name="T28" fmla="*/ 3 w 840"/>
                  <a:gd name="T29" fmla="*/ 122 h 161"/>
                  <a:gd name="T30" fmla="*/ 0 w 840"/>
                  <a:gd name="T31" fmla="*/ 141 h 161"/>
                  <a:gd name="T32" fmla="*/ 15 w 840"/>
                  <a:gd name="T33" fmla="*/ 144 h 161"/>
                  <a:gd name="T34" fmla="*/ 43 w 840"/>
                  <a:gd name="T35" fmla="*/ 141 h 161"/>
                  <a:gd name="T36" fmla="*/ 67 w 840"/>
                  <a:gd name="T37" fmla="*/ 132 h 161"/>
                  <a:gd name="T38" fmla="*/ 369 w 840"/>
                  <a:gd name="T39" fmla="*/ 161 h 161"/>
                  <a:gd name="T40" fmla="*/ 568 w 840"/>
                  <a:gd name="T41" fmla="*/ 132 h 161"/>
                  <a:gd name="T42" fmla="*/ 787 w 840"/>
                  <a:gd name="T43" fmla="*/ 158 h 161"/>
                  <a:gd name="T44" fmla="*/ 822 w 840"/>
                  <a:gd name="T45" fmla="*/ 141 h 161"/>
                  <a:gd name="T46" fmla="*/ 837 w 840"/>
                  <a:gd name="T47" fmla="*/ 144 h 161"/>
                  <a:gd name="T48" fmla="*/ 840 w 840"/>
                  <a:gd name="T49" fmla="*/ 125 h 161"/>
                  <a:gd name="T50" fmla="*/ 667 w 840"/>
                  <a:gd name="T51" fmla="*/ 8 h 161"/>
                  <a:gd name="T52" fmla="*/ 722 w 840"/>
                  <a:gd name="T53" fmla="*/ 15 h 161"/>
                  <a:gd name="T54" fmla="*/ 667 w 840"/>
                  <a:gd name="T55" fmla="*/ 8 h 161"/>
                  <a:gd name="T56" fmla="*/ 658 w 840"/>
                  <a:gd name="T57" fmla="*/ 8 h 161"/>
                  <a:gd name="T58" fmla="*/ 603 w 840"/>
                  <a:gd name="T59" fmla="*/ 15 h 161"/>
                  <a:gd name="T60" fmla="*/ 540 w 840"/>
                  <a:gd name="T61" fmla="*/ 8 h 161"/>
                  <a:gd name="T62" fmla="*/ 595 w 840"/>
                  <a:gd name="T63" fmla="*/ 15 h 161"/>
                  <a:gd name="T64" fmla="*/ 540 w 840"/>
                  <a:gd name="T65" fmla="*/ 8 h 161"/>
                  <a:gd name="T66" fmla="*/ 531 w 840"/>
                  <a:gd name="T67" fmla="*/ 8 h 161"/>
                  <a:gd name="T68" fmla="*/ 476 w 840"/>
                  <a:gd name="T69" fmla="*/ 15 h 161"/>
                  <a:gd name="T70" fmla="*/ 413 w 840"/>
                  <a:gd name="T71" fmla="*/ 8 h 161"/>
                  <a:gd name="T72" fmla="*/ 468 w 840"/>
                  <a:gd name="T73" fmla="*/ 15 h 161"/>
                  <a:gd name="T74" fmla="*/ 413 w 840"/>
                  <a:gd name="T75" fmla="*/ 8 h 161"/>
                  <a:gd name="T76" fmla="*/ 404 w 840"/>
                  <a:gd name="T77" fmla="*/ 8 h 161"/>
                  <a:gd name="T78" fmla="*/ 349 w 840"/>
                  <a:gd name="T79" fmla="*/ 15 h 161"/>
                  <a:gd name="T80" fmla="*/ 286 w 840"/>
                  <a:gd name="T81" fmla="*/ 8 h 161"/>
                  <a:gd name="T82" fmla="*/ 341 w 840"/>
                  <a:gd name="T83" fmla="*/ 15 h 161"/>
                  <a:gd name="T84" fmla="*/ 286 w 840"/>
                  <a:gd name="T85" fmla="*/ 8 h 161"/>
                  <a:gd name="T86" fmla="*/ 277 w 840"/>
                  <a:gd name="T87" fmla="*/ 8 h 161"/>
                  <a:gd name="T88" fmla="*/ 222 w 840"/>
                  <a:gd name="T89" fmla="*/ 15 h 161"/>
                  <a:gd name="T90" fmla="*/ 159 w 840"/>
                  <a:gd name="T91" fmla="*/ 8 h 161"/>
                  <a:gd name="T92" fmla="*/ 214 w 840"/>
                  <a:gd name="T93" fmla="*/ 15 h 161"/>
                  <a:gd name="T94" fmla="*/ 159 w 840"/>
                  <a:gd name="T95" fmla="*/ 8 h 161"/>
                  <a:gd name="T96" fmla="*/ 150 w 840"/>
                  <a:gd name="T97" fmla="*/ 8 h 161"/>
                  <a:gd name="T98" fmla="*/ 95 w 840"/>
                  <a:gd name="T99" fmla="*/ 15 h 161"/>
                  <a:gd name="T100" fmla="*/ 753 w 840"/>
                  <a:gd name="T101" fmla="*/ 126 h 161"/>
                  <a:gd name="T102" fmla="*/ 82 w 840"/>
                  <a:gd name="T103" fmla="*/ 120 h 161"/>
                  <a:gd name="T104" fmla="*/ 753 w 840"/>
                  <a:gd name="T105" fmla="*/ 126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40" h="161">
                    <a:moveTo>
                      <a:pt x="837" y="122"/>
                    </a:moveTo>
                    <a:cubicBezTo>
                      <a:pt x="825" y="122"/>
                      <a:pt x="825" y="122"/>
                      <a:pt x="825" y="122"/>
                    </a:cubicBezTo>
                    <a:cubicBezTo>
                      <a:pt x="823" y="122"/>
                      <a:pt x="822" y="123"/>
                      <a:pt x="822" y="124"/>
                    </a:cubicBezTo>
                    <a:cubicBezTo>
                      <a:pt x="796" y="124"/>
                      <a:pt x="796" y="124"/>
                      <a:pt x="796" y="124"/>
                    </a:cubicBezTo>
                    <a:cubicBezTo>
                      <a:pt x="797" y="123"/>
                      <a:pt x="798" y="122"/>
                      <a:pt x="799" y="120"/>
                    </a:cubicBezTo>
                    <a:cubicBezTo>
                      <a:pt x="814" y="120"/>
                      <a:pt x="814" y="120"/>
                      <a:pt x="814" y="120"/>
                    </a:cubicBezTo>
                    <a:cubicBezTo>
                      <a:pt x="814" y="45"/>
                      <a:pt x="814" y="45"/>
                      <a:pt x="814" y="45"/>
                    </a:cubicBezTo>
                    <a:cubicBezTo>
                      <a:pt x="801" y="45"/>
                      <a:pt x="801" y="45"/>
                      <a:pt x="801" y="45"/>
                    </a:cubicBezTo>
                    <a:cubicBezTo>
                      <a:pt x="801" y="35"/>
                      <a:pt x="801" y="35"/>
                      <a:pt x="801" y="35"/>
                    </a:cubicBezTo>
                    <a:cubicBezTo>
                      <a:pt x="801" y="24"/>
                      <a:pt x="791" y="15"/>
                      <a:pt x="779" y="15"/>
                    </a:cubicBezTo>
                    <a:cubicBezTo>
                      <a:pt x="730" y="15"/>
                      <a:pt x="730" y="15"/>
                      <a:pt x="730" y="15"/>
                    </a:cubicBezTo>
                    <a:cubicBezTo>
                      <a:pt x="730" y="8"/>
                      <a:pt x="730" y="8"/>
                      <a:pt x="730" y="8"/>
                    </a:cubicBezTo>
                    <a:cubicBezTo>
                      <a:pt x="744" y="8"/>
                      <a:pt x="744" y="8"/>
                      <a:pt x="744" y="8"/>
                    </a:cubicBezTo>
                    <a:cubicBezTo>
                      <a:pt x="746" y="8"/>
                      <a:pt x="748" y="6"/>
                      <a:pt x="748" y="4"/>
                    </a:cubicBezTo>
                    <a:cubicBezTo>
                      <a:pt x="748" y="2"/>
                      <a:pt x="746" y="0"/>
                      <a:pt x="74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9" y="0"/>
                      <a:pt x="78" y="2"/>
                      <a:pt x="78" y="4"/>
                    </a:cubicBezTo>
                    <a:cubicBezTo>
                      <a:pt x="78" y="6"/>
                      <a:pt x="79" y="8"/>
                      <a:pt x="82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44" y="15"/>
                      <a:pt x="34" y="24"/>
                      <a:pt x="34" y="3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37" y="122"/>
                      <a:pt x="38" y="123"/>
                      <a:pt x="39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8" y="123"/>
                      <a:pt x="17" y="122"/>
                      <a:pt x="15" y="122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1" y="122"/>
                      <a:pt x="0" y="123"/>
                      <a:pt x="0" y="125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43"/>
                      <a:pt x="1" y="144"/>
                      <a:pt x="3" y="144"/>
                    </a:cubicBezTo>
                    <a:cubicBezTo>
                      <a:pt x="15" y="144"/>
                      <a:pt x="15" y="144"/>
                      <a:pt x="15" y="144"/>
                    </a:cubicBezTo>
                    <a:cubicBezTo>
                      <a:pt x="17" y="144"/>
                      <a:pt x="18" y="143"/>
                      <a:pt x="18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8"/>
                      <a:pt x="47" y="155"/>
                      <a:pt x="52" y="158"/>
                    </a:cubicBezTo>
                    <a:cubicBezTo>
                      <a:pt x="53" y="150"/>
                      <a:pt x="60" y="137"/>
                      <a:pt x="67" y="132"/>
                    </a:cubicBezTo>
                    <a:cubicBezTo>
                      <a:pt x="266" y="132"/>
                      <a:pt x="266" y="132"/>
                      <a:pt x="266" y="132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466" y="161"/>
                      <a:pt x="466" y="161"/>
                      <a:pt x="466" y="161"/>
                    </a:cubicBezTo>
                    <a:cubicBezTo>
                      <a:pt x="568" y="132"/>
                      <a:pt x="568" y="132"/>
                      <a:pt x="568" y="132"/>
                    </a:cubicBezTo>
                    <a:cubicBezTo>
                      <a:pt x="773" y="132"/>
                      <a:pt x="773" y="132"/>
                      <a:pt x="773" y="132"/>
                    </a:cubicBezTo>
                    <a:cubicBezTo>
                      <a:pt x="780" y="137"/>
                      <a:pt x="787" y="150"/>
                      <a:pt x="787" y="158"/>
                    </a:cubicBezTo>
                    <a:cubicBezTo>
                      <a:pt x="793" y="155"/>
                      <a:pt x="797" y="148"/>
                      <a:pt x="797" y="141"/>
                    </a:cubicBezTo>
                    <a:cubicBezTo>
                      <a:pt x="822" y="141"/>
                      <a:pt x="822" y="141"/>
                      <a:pt x="822" y="141"/>
                    </a:cubicBezTo>
                    <a:cubicBezTo>
                      <a:pt x="822" y="143"/>
                      <a:pt x="823" y="144"/>
                      <a:pt x="825" y="144"/>
                    </a:cubicBezTo>
                    <a:cubicBezTo>
                      <a:pt x="837" y="144"/>
                      <a:pt x="837" y="144"/>
                      <a:pt x="837" y="144"/>
                    </a:cubicBezTo>
                    <a:cubicBezTo>
                      <a:pt x="839" y="144"/>
                      <a:pt x="840" y="143"/>
                      <a:pt x="840" y="141"/>
                    </a:cubicBezTo>
                    <a:cubicBezTo>
                      <a:pt x="840" y="125"/>
                      <a:pt x="840" y="125"/>
                      <a:pt x="840" y="125"/>
                    </a:cubicBezTo>
                    <a:cubicBezTo>
                      <a:pt x="840" y="123"/>
                      <a:pt x="839" y="122"/>
                      <a:pt x="837" y="122"/>
                    </a:cubicBezTo>
                    <a:close/>
                    <a:moveTo>
                      <a:pt x="667" y="8"/>
                    </a:moveTo>
                    <a:cubicBezTo>
                      <a:pt x="722" y="8"/>
                      <a:pt x="722" y="8"/>
                      <a:pt x="722" y="8"/>
                    </a:cubicBezTo>
                    <a:cubicBezTo>
                      <a:pt x="722" y="15"/>
                      <a:pt x="722" y="15"/>
                      <a:pt x="722" y="15"/>
                    </a:cubicBezTo>
                    <a:cubicBezTo>
                      <a:pt x="667" y="15"/>
                      <a:pt x="667" y="15"/>
                      <a:pt x="667" y="15"/>
                    </a:cubicBezTo>
                    <a:lnTo>
                      <a:pt x="667" y="8"/>
                    </a:lnTo>
                    <a:close/>
                    <a:moveTo>
                      <a:pt x="603" y="8"/>
                    </a:moveTo>
                    <a:cubicBezTo>
                      <a:pt x="658" y="8"/>
                      <a:pt x="658" y="8"/>
                      <a:pt x="658" y="8"/>
                    </a:cubicBezTo>
                    <a:cubicBezTo>
                      <a:pt x="658" y="15"/>
                      <a:pt x="658" y="15"/>
                      <a:pt x="658" y="15"/>
                    </a:cubicBezTo>
                    <a:cubicBezTo>
                      <a:pt x="603" y="15"/>
                      <a:pt x="603" y="15"/>
                      <a:pt x="603" y="15"/>
                    </a:cubicBezTo>
                    <a:lnTo>
                      <a:pt x="603" y="8"/>
                    </a:lnTo>
                    <a:close/>
                    <a:moveTo>
                      <a:pt x="540" y="8"/>
                    </a:moveTo>
                    <a:cubicBezTo>
                      <a:pt x="595" y="8"/>
                      <a:pt x="595" y="8"/>
                      <a:pt x="595" y="8"/>
                    </a:cubicBezTo>
                    <a:cubicBezTo>
                      <a:pt x="595" y="15"/>
                      <a:pt x="595" y="15"/>
                      <a:pt x="595" y="15"/>
                    </a:cubicBezTo>
                    <a:cubicBezTo>
                      <a:pt x="540" y="15"/>
                      <a:pt x="540" y="15"/>
                      <a:pt x="540" y="15"/>
                    </a:cubicBezTo>
                    <a:lnTo>
                      <a:pt x="540" y="8"/>
                    </a:lnTo>
                    <a:close/>
                    <a:moveTo>
                      <a:pt x="476" y="8"/>
                    </a:moveTo>
                    <a:cubicBezTo>
                      <a:pt x="531" y="8"/>
                      <a:pt x="531" y="8"/>
                      <a:pt x="531" y="8"/>
                    </a:cubicBezTo>
                    <a:cubicBezTo>
                      <a:pt x="531" y="15"/>
                      <a:pt x="531" y="15"/>
                      <a:pt x="531" y="15"/>
                    </a:cubicBezTo>
                    <a:cubicBezTo>
                      <a:pt x="476" y="15"/>
                      <a:pt x="476" y="15"/>
                      <a:pt x="476" y="15"/>
                    </a:cubicBezTo>
                    <a:lnTo>
                      <a:pt x="476" y="8"/>
                    </a:lnTo>
                    <a:close/>
                    <a:moveTo>
                      <a:pt x="413" y="8"/>
                    </a:moveTo>
                    <a:cubicBezTo>
                      <a:pt x="468" y="8"/>
                      <a:pt x="468" y="8"/>
                      <a:pt x="468" y="8"/>
                    </a:cubicBezTo>
                    <a:cubicBezTo>
                      <a:pt x="468" y="15"/>
                      <a:pt x="468" y="15"/>
                      <a:pt x="468" y="15"/>
                    </a:cubicBezTo>
                    <a:cubicBezTo>
                      <a:pt x="413" y="15"/>
                      <a:pt x="413" y="15"/>
                      <a:pt x="413" y="15"/>
                    </a:cubicBezTo>
                    <a:lnTo>
                      <a:pt x="413" y="8"/>
                    </a:lnTo>
                    <a:close/>
                    <a:moveTo>
                      <a:pt x="349" y="8"/>
                    </a:moveTo>
                    <a:cubicBezTo>
                      <a:pt x="404" y="8"/>
                      <a:pt x="404" y="8"/>
                      <a:pt x="404" y="8"/>
                    </a:cubicBezTo>
                    <a:cubicBezTo>
                      <a:pt x="404" y="15"/>
                      <a:pt x="404" y="15"/>
                      <a:pt x="404" y="15"/>
                    </a:cubicBezTo>
                    <a:cubicBezTo>
                      <a:pt x="349" y="15"/>
                      <a:pt x="349" y="15"/>
                      <a:pt x="349" y="15"/>
                    </a:cubicBezTo>
                    <a:lnTo>
                      <a:pt x="349" y="8"/>
                    </a:lnTo>
                    <a:close/>
                    <a:moveTo>
                      <a:pt x="286" y="8"/>
                    </a:moveTo>
                    <a:cubicBezTo>
                      <a:pt x="341" y="8"/>
                      <a:pt x="341" y="8"/>
                      <a:pt x="341" y="8"/>
                    </a:cubicBezTo>
                    <a:cubicBezTo>
                      <a:pt x="341" y="15"/>
                      <a:pt x="341" y="15"/>
                      <a:pt x="341" y="15"/>
                    </a:cubicBezTo>
                    <a:cubicBezTo>
                      <a:pt x="286" y="15"/>
                      <a:pt x="286" y="15"/>
                      <a:pt x="286" y="15"/>
                    </a:cubicBezTo>
                    <a:lnTo>
                      <a:pt x="286" y="8"/>
                    </a:lnTo>
                    <a:close/>
                    <a:moveTo>
                      <a:pt x="222" y="8"/>
                    </a:moveTo>
                    <a:cubicBezTo>
                      <a:pt x="277" y="8"/>
                      <a:pt x="277" y="8"/>
                      <a:pt x="277" y="8"/>
                    </a:cubicBezTo>
                    <a:cubicBezTo>
                      <a:pt x="277" y="15"/>
                      <a:pt x="277" y="15"/>
                      <a:pt x="277" y="15"/>
                    </a:cubicBezTo>
                    <a:cubicBezTo>
                      <a:pt x="222" y="15"/>
                      <a:pt x="222" y="15"/>
                      <a:pt x="222" y="15"/>
                    </a:cubicBezTo>
                    <a:lnTo>
                      <a:pt x="222" y="8"/>
                    </a:lnTo>
                    <a:close/>
                    <a:moveTo>
                      <a:pt x="159" y="8"/>
                    </a:moveTo>
                    <a:cubicBezTo>
                      <a:pt x="214" y="8"/>
                      <a:pt x="214" y="8"/>
                      <a:pt x="214" y="8"/>
                    </a:cubicBezTo>
                    <a:cubicBezTo>
                      <a:pt x="214" y="15"/>
                      <a:pt x="214" y="15"/>
                      <a:pt x="214" y="15"/>
                    </a:cubicBezTo>
                    <a:cubicBezTo>
                      <a:pt x="159" y="15"/>
                      <a:pt x="159" y="15"/>
                      <a:pt x="159" y="15"/>
                    </a:cubicBezTo>
                    <a:lnTo>
                      <a:pt x="159" y="8"/>
                    </a:lnTo>
                    <a:close/>
                    <a:moveTo>
                      <a:pt x="95" y="8"/>
                    </a:moveTo>
                    <a:cubicBezTo>
                      <a:pt x="150" y="8"/>
                      <a:pt x="150" y="8"/>
                      <a:pt x="150" y="8"/>
                    </a:cubicBezTo>
                    <a:cubicBezTo>
                      <a:pt x="150" y="15"/>
                      <a:pt x="150" y="15"/>
                      <a:pt x="150" y="15"/>
                    </a:cubicBezTo>
                    <a:cubicBezTo>
                      <a:pt x="95" y="15"/>
                      <a:pt x="95" y="15"/>
                      <a:pt x="95" y="15"/>
                    </a:cubicBezTo>
                    <a:lnTo>
                      <a:pt x="95" y="8"/>
                    </a:lnTo>
                    <a:close/>
                    <a:moveTo>
                      <a:pt x="753" y="126"/>
                    </a:moveTo>
                    <a:cubicBezTo>
                      <a:pt x="82" y="126"/>
                      <a:pt x="82" y="126"/>
                      <a:pt x="82" y="126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753" y="120"/>
                      <a:pt x="753" y="120"/>
                      <a:pt x="753" y="120"/>
                    </a:cubicBezTo>
                    <a:lnTo>
                      <a:pt x="753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Oval 19"/>
              <p:cNvSpPr>
                <a:spLocks noChangeArrowheads="1"/>
              </p:cNvSpPr>
              <p:nvPr/>
            </p:nvSpPr>
            <p:spPr bwMode="auto">
              <a:xfrm>
                <a:off x="3387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Oval 20"/>
              <p:cNvSpPr>
                <a:spLocks noChangeArrowheads="1"/>
              </p:cNvSpPr>
              <p:nvPr/>
            </p:nvSpPr>
            <p:spPr bwMode="auto">
              <a:xfrm>
                <a:off x="3547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Oval 21"/>
              <p:cNvSpPr>
                <a:spLocks noChangeArrowheads="1"/>
              </p:cNvSpPr>
              <p:nvPr/>
            </p:nvSpPr>
            <p:spPr bwMode="auto">
              <a:xfrm>
                <a:off x="3706" y="4701"/>
                <a:ext cx="90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22"/>
              <p:cNvSpPr>
                <a:spLocks/>
              </p:cNvSpPr>
              <p:nvPr/>
            </p:nvSpPr>
            <p:spPr bwMode="auto">
              <a:xfrm>
                <a:off x="3616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8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23"/>
              <p:cNvSpPr>
                <a:spLocks/>
              </p:cNvSpPr>
              <p:nvPr/>
            </p:nvSpPr>
            <p:spPr bwMode="auto">
              <a:xfrm>
                <a:off x="3455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24"/>
              <p:cNvSpPr>
                <a:spLocks/>
              </p:cNvSpPr>
              <p:nvPr/>
            </p:nvSpPr>
            <p:spPr bwMode="auto">
              <a:xfrm>
                <a:off x="3351" y="4694"/>
                <a:ext cx="57" cy="48"/>
              </a:xfrm>
              <a:custGeom>
                <a:avLst/>
                <a:gdLst>
                  <a:gd name="T0" fmla="*/ 24 w 24"/>
                  <a:gd name="T1" fmla="*/ 0 h 20"/>
                  <a:gd name="T2" fmla="*/ 0 w 24"/>
                  <a:gd name="T3" fmla="*/ 0 h 20"/>
                  <a:gd name="T4" fmla="*/ 0 w 24"/>
                  <a:gd name="T5" fmla="*/ 3 h 20"/>
                  <a:gd name="T6" fmla="*/ 9 w 24"/>
                  <a:gd name="T7" fmla="*/ 20 h 20"/>
                  <a:gd name="T8" fmla="*/ 24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0"/>
                      <a:pt x="4" y="16"/>
                      <a:pt x="9" y="20"/>
                    </a:cubicBezTo>
                    <a:cubicBezTo>
                      <a:pt x="10" y="11"/>
                      <a:pt x="16" y="3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Oval 25"/>
              <p:cNvSpPr>
                <a:spLocks noChangeArrowheads="1"/>
              </p:cNvSpPr>
              <p:nvPr/>
            </p:nvSpPr>
            <p:spPr bwMode="auto">
              <a:xfrm>
                <a:off x="402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Oval 26"/>
              <p:cNvSpPr>
                <a:spLocks noChangeArrowheads="1"/>
              </p:cNvSpPr>
              <p:nvPr/>
            </p:nvSpPr>
            <p:spPr bwMode="auto">
              <a:xfrm>
                <a:off x="241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Oval 27"/>
              <p:cNvSpPr>
                <a:spLocks noChangeArrowheads="1"/>
              </p:cNvSpPr>
              <p:nvPr/>
            </p:nvSpPr>
            <p:spPr bwMode="auto">
              <a:xfrm>
                <a:off x="80" y="4701"/>
                <a:ext cx="90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28"/>
              <p:cNvSpPr>
                <a:spLocks/>
              </p:cNvSpPr>
              <p:nvPr/>
            </p:nvSpPr>
            <p:spPr bwMode="auto">
              <a:xfrm>
                <a:off x="149" y="4694"/>
                <a:ext cx="113" cy="55"/>
              </a:xfrm>
              <a:custGeom>
                <a:avLst/>
                <a:gdLst>
                  <a:gd name="T0" fmla="*/ 48 w 48"/>
                  <a:gd name="T1" fmla="*/ 0 h 23"/>
                  <a:gd name="T2" fmla="*/ 0 w 48"/>
                  <a:gd name="T3" fmla="*/ 0 h 23"/>
                  <a:gd name="T4" fmla="*/ 14 w 48"/>
                  <a:gd name="T5" fmla="*/ 22 h 23"/>
                  <a:gd name="T6" fmla="*/ 14 w 48"/>
                  <a:gd name="T7" fmla="*/ 23 h 23"/>
                  <a:gd name="T8" fmla="*/ 33 w 48"/>
                  <a:gd name="T9" fmla="*/ 23 h 23"/>
                  <a:gd name="T10" fmla="*/ 33 w 48"/>
                  <a:gd name="T11" fmla="*/ 22 h 23"/>
                  <a:gd name="T12" fmla="*/ 48 w 48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23">
                    <a:moveTo>
                      <a:pt x="4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29"/>
              <p:cNvSpPr>
                <a:spLocks/>
              </p:cNvSpPr>
              <p:nvPr/>
            </p:nvSpPr>
            <p:spPr bwMode="auto">
              <a:xfrm>
                <a:off x="310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30"/>
              <p:cNvSpPr>
                <a:spLocks/>
              </p:cNvSpPr>
              <p:nvPr/>
            </p:nvSpPr>
            <p:spPr bwMode="auto">
              <a:xfrm>
                <a:off x="470" y="4694"/>
                <a:ext cx="55" cy="48"/>
              </a:xfrm>
              <a:custGeom>
                <a:avLst/>
                <a:gdLst>
                  <a:gd name="T0" fmla="*/ 0 w 23"/>
                  <a:gd name="T1" fmla="*/ 0 h 20"/>
                  <a:gd name="T2" fmla="*/ 14 w 23"/>
                  <a:gd name="T3" fmla="*/ 20 h 20"/>
                  <a:gd name="T4" fmla="*/ 23 w 23"/>
                  <a:gd name="T5" fmla="*/ 3 h 20"/>
                  <a:gd name="T6" fmla="*/ 23 w 23"/>
                  <a:gd name="T7" fmla="*/ 0 h 20"/>
                  <a:gd name="T8" fmla="*/ 0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0"/>
                    </a:moveTo>
                    <a:cubicBezTo>
                      <a:pt x="7" y="3"/>
                      <a:pt x="13" y="11"/>
                      <a:pt x="14" y="20"/>
                    </a:cubicBezTo>
                    <a:cubicBezTo>
                      <a:pt x="19" y="16"/>
                      <a:pt x="23" y="10"/>
                      <a:pt x="23" y="3"/>
                    </a:cubicBezTo>
                    <a:cubicBezTo>
                      <a:pt x="23" y="2"/>
                      <a:pt x="23" y="1"/>
                      <a:pt x="2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31"/>
              <p:cNvSpPr>
                <a:spLocks noEditPoints="1"/>
              </p:cNvSpPr>
              <p:nvPr/>
            </p:nvSpPr>
            <p:spPr bwMode="auto">
              <a:xfrm>
                <a:off x="-57" y="4374"/>
                <a:ext cx="1987" cy="375"/>
              </a:xfrm>
              <a:custGeom>
                <a:avLst/>
                <a:gdLst>
                  <a:gd name="T0" fmla="*/ 825 w 840"/>
                  <a:gd name="T1" fmla="*/ 117 h 156"/>
                  <a:gd name="T2" fmla="*/ 796 w 840"/>
                  <a:gd name="T3" fmla="*/ 119 h 156"/>
                  <a:gd name="T4" fmla="*/ 814 w 840"/>
                  <a:gd name="T5" fmla="*/ 115 h 156"/>
                  <a:gd name="T6" fmla="*/ 801 w 840"/>
                  <a:gd name="T7" fmla="*/ 40 h 156"/>
                  <a:gd name="T8" fmla="*/ 779 w 840"/>
                  <a:gd name="T9" fmla="*/ 10 h 156"/>
                  <a:gd name="T10" fmla="*/ 705 w 840"/>
                  <a:gd name="T11" fmla="*/ 5 h 156"/>
                  <a:gd name="T12" fmla="*/ 695 w 840"/>
                  <a:gd name="T13" fmla="*/ 5 h 156"/>
                  <a:gd name="T14" fmla="*/ 632 w 840"/>
                  <a:gd name="T15" fmla="*/ 10 h 156"/>
                  <a:gd name="T16" fmla="*/ 627 w 840"/>
                  <a:gd name="T17" fmla="*/ 0 h 156"/>
                  <a:gd name="T18" fmla="*/ 622 w 840"/>
                  <a:gd name="T19" fmla="*/ 10 h 156"/>
                  <a:gd name="T20" fmla="*/ 559 w 840"/>
                  <a:gd name="T21" fmla="*/ 5 h 156"/>
                  <a:gd name="T22" fmla="*/ 549 w 840"/>
                  <a:gd name="T23" fmla="*/ 5 h 156"/>
                  <a:gd name="T24" fmla="*/ 486 w 840"/>
                  <a:gd name="T25" fmla="*/ 10 h 156"/>
                  <a:gd name="T26" fmla="*/ 481 w 840"/>
                  <a:gd name="T27" fmla="*/ 0 h 156"/>
                  <a:gd name="T28" fmla="*/ 476 w 840"/>
                  <a:gd name="T29" fmla="*/ 10 h 156"/>
                  <a:gd name="T30" fmla="*/ 413 w 840"/>
                  <a:gd name="T31" fmla="*/ 5 h 156"/>
                  <a:gd name="T32" fmla="*/ 403 w 840"/>
                  <a:gd name="T33" fmla="*/ 5 h 156"/>
                  <a:gd name="T34" fmla="*/ 340 w 840"/>
                  <a:gd name="T35" fmla="*/ 10 h 156"/>
                  <a:gd name="T36" fmla="*/ 335 w 840"/>
                  <a:gd name="T37" fmla="*/ 0 h 156"/>
                  <a:gd name="T38" fmla="*/ 330 w 840"/>
                  <a:gd name="T39" fmla="*/ 10 h 156"/>
                  <a:gd name="T40" fmla="*/ 267 w 840"/>
                  <a:gd name="T41" fmla="*/ 5 h 156"/>
                  <a:gd name="T42" fmla="*/ 257 w 840"/>
                  <a:gd name="T43" fmla="*/ 5 h 156"/>
                  <a:gd name="T44" fmla="*/ 194 w 840"/>
                  <a:gd name="T45" fmla="*/ 10 h 156"/>
                  <a:gd name="T46" fmla="*/ 189 w 840"/>
                  <a:gd name="T47" fmla="*/ 0 h 156"/>
                  <a:gd name="T48" fmla="*/ 184 w 840"/>
                  <a:gd name="T49" fmla="*/ 10 h 156"/>
                  <a:gd name="T50" fmla="*/ 121 w 840"/>
                  <a:gd name="T51" fmla="*/ 5 h 156"/>
                  <a:gd name="T52" fmla="*/ 111 w 840"/>
                  <a:gd name="T53" fmla="*/ 5 h 156"/>
                  <a:gd name="T54" fmla="*/ 56 w 840"/>
                  <a:gd name="T55" fmla="*/ 10 h 156"/>
                  <a:gd name="T56" fmla="*/ 34 w 840"/>
                  <a:gd name="T57" fmla="*/ 40 h 156"/>
                  <a:gd name="T58" fmla="*/ 15 w 840"/>
                  <a:gd name="T59" fmla="*/ 115 h 156"/>
                  <a:gd name="T60" fmla="*/ 39 w 840"/>
                  <a:gd name="T61" fmla="*/ 119 h 156"/>
                  <a:gd name="T62" fmla="*/ 15 w 840"/>
                  <a:gd name="T63" fmla="*/ 117 h 156"/>
                  <a:gd name="T64" fmla="*/ 0 w 840"/>
                  <a:gd name="T65" fmla="*/ 120 h 156"/>
                  <a:gd name="T66" fmla="*/ 3 w 840"/>
                  <a:gd name="T67" fmla="*/ 139 h 156"/>
                  <a:gd name="T68" fmla="*/ 18 w 840"/>
                  <a:gd name="T69" fmla="*/ 136 h 156"/>
                  <a:gd name="T70" fmla="*/ 53 w 840"/>
                  <a:gd name="T71" fmla="*/ 153 h 156"/>
                  <a:gd name="T72" fmla="*/ 267 w 840"/>
                  <a:gd name="T73" fmla="*/ 127 h 156"/>
                  <a:gd name="T74" fmla="*/ 466 w 840"/>
                  <a:gd name="T75" fmla="*/ 156 h 156"/>
                  <a:gd name="T76" fmla="*/ 773 w 840"/>
                  <a:gd name="T77" fmla="*/ 127 h 156"/>
                  <a:gd name="T78" fmla="*/ 797 w 840"/>
                  <a:gd name="T79" fmla="*/ 136 h 156"/>
                  <a:gd name="T80" fmla="*/ 825 w 840"/>
                  <a:gd name="T81" fmla="*/ 139 h 156"/>
                  <a:gd name="T82" fmla="*/ 840 w 840"/>
                  <a:gd name="T83" fmla="*/ 136 h 156"/>
                  <a:gd name="T84" fmla="*/ 837 w 840"/>
                  <a:gd name="T85" fmla="*/ 117 h 156"/>
                  <a:gd name="T86" fmla="*/ 45 w 840"/>
                  <a:gd name="T87" fmla="*/ 23 h 156"/>
                  <a:gd name="T88" fmla="*/ 793 w 840"/>
                  <a:gd name="T89" fmla="*/ 26 h 156"/>
                  <a:gd name="T90" fmla="*/ 45 w 840"/>
                  <a:gd name="T91" fmla="*/ 29 h 156"/>
                  <a:gd name="T92" fmla="*/ 753 w 840"/>
                  <a:gd name="T93" fmla="*/ 121 h 156"/>
                  <a:gd name="T94" fmla="*/ 82 w 840"/>
                  <a:gd name="T95" fmla="*/ 115 h 156"/>
                  <a:gd name="T96" fmla="*/ 753 w 840"/>
                  <a:gd name="T97" fmla="*/ 121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40" h="156">
                    <a:moveTo>
                      <a:pt x="837" y="117"/>
                    </a:moveTo>
                    <a:cubicBezTo>
                      <a:pt x="825" y="117"/>
                      <a:pt x="825" y="117"/>
                      <a:pt x="825" y="117"/>
                    </a:cubicBezTo>
                    <a:cubicBezTo>
                      <a:pt x="823" y="117"/>
                      <a:pt x="822" y="118"/>
                      <a:pt x="822" y="119"/>
                    </a:cubicBezTo>
                    <a:cubicBezTo>
                      <a:pt x="796" y="119"/>
                      <a:pt x="796" y="119"/>
                      <a:pt x="796" y="119"/>
                    </a:cubicBezTo>
                    <a:cubicBezTo>
                      <a:pt x="797" y="118"/>
                      <a:pt x="798" y="117"/>
                      <a:pt x="799" y="115"/>
                    </a:cubicBezTo>
                    <a:cubicBezTo>
                      <a:pt x="814" y="115"/>
                      <a:pt x="814" y="115"/>
                      <a:pt x="814" y="115"/>
                    </a:cubicBezTo>
                    <a:cubicBezTo>
                      <a:pt x="814" y="40"/>
                      <a:pt x="814" y="40"/>
                      <a:pt x="814" y="40"/>
                    </a:cubicBezTo>
                    <a:cubicBezTo>
                      <a:pt x="801" y="40"/>
                      <a:pt x="801" y="40"/>
                      <a:pt x="801" y="40"/>
                    </a:cubicBezTo>
                    <a:cubicBezTo>
                      <a:pt x="801" y="30"/>
                      <a:pt x="801" y="30"/>
                      <a:pt x="801" y="30"/>
                    </a:cubicBezTo>
                    <a:cubicBezTo>
                      <a:pt x="801" y="19"/>
                      <a:pt x="791" y="10"/>
                      <a:pt x="779" y="10"/>
                    </a:cubicBezTo>
                    <a:cubicBezTo>
                      <a:pt x="705" y="10"/>
                      <a:pt x="705" y="10"/>
                      <a:pt x="705" y="10"/>
                    </a:cubicBezTo>
                    <a:cubicBezTo>
                      <a:pt x="705" y="5"/>
                      <a:pt x="705" y="5"/>
                      <a:pt x="705" y="5"/>
                    </a:cubicBezTo>
                    <a:cubicBezTo>
                      <a:pt x="705" y="3"/>
                      <a:pt x="703" y="0"/>
                      <a:pt x="700" y="0"/>
                    </a:cubicBezTo>
                    <a:cubicBezTo>
                      <a:pt x="698" y="0"/>
                      <a:pt x="695" y="3"/>
                      <a:pt x="695" y="5"/>
                    </a:cubicBezTo>
                    <a:cubicBezTo>
                      <a:pt x="695" y="10"/>
                      <a:pt x="695" y="10"/>
                      <a:pt x="695" y="10"/>
                    </a:cubicBezTo>
                    <a:cubicBezTo>
                      <a:pt x="632" y="10"/>
                      <a:pt x="632" y="10"/>
                      <a:pt x="632" y="10"/>
                    </a:cubicBezTo>
                    <a:cubicBezTo>
                      <a:pt x="632" y="5"/>
                      <a:pt x="632" y="5"/>
                      <a:pt x="632" y="5"/>
                    </a:cubicBezTo>
                    <a:cubicBezTo>
                      <a:pt x="632" y="3"/>
                      <a:pt x="630" y="0"/>
                      <a:pt x="627" y="0"/>
                    </a:cubicBezTo>
                    <a:cubicBezTo>
                      <a:pt x="625" y="0"/>
                      <a:pt x="622" y="3"/>
                      <a:pt x="622" y="5"/>
                    </a:cubicBezTo>
                    <a:cubicBezTo>
                      <a:pt x="622" y="10"/>
                      <a:pt x="622" y="10"/>
                      <a:pt x="622" y="10"/>
                    </a:cubicBezTo>
                    <a:cubicBezTo>
                      <a:pt x="559" y="10"/>
                      <a:pt x="559" y="10"/>
                      <a:pt x="559" y="10"/>
                    </a:cubicBezTo>
                    <a:cubicBezTo>
                      <a:pt x="559" y="5"/>
                      <a:pt x="559" y="5"/>
                      <a:pt x="559" y="5"/>
                    </a:cubicBezTo>
                    <a:cubicBezTo>
                      <a:pt x="559" y="3"/>
                      <a:pt x="557" y="0"/>
                      <a:pt x="554" y="0"/>
                    </a:cubicBezTo>
                    <a:cubicBezTo>
                      <a:pt x="551" y="0"/>
                      <a:pt x="549" y="3"/>
                      <a:pt x="549" y="5"/>
                    </a:cubicBezTo>
                    <a:cubicBezTo>
                      <a:pt x="549" y="10"/>
                      <a:pt x="549" y="10"/>
                      <a:pt x="549" y="10"/>
                    </a:cubicBezTo>
                    <a:cubicBezTo>
                      <a:pt x="486" y="10"/>
                      <a:pt x="486" y="10"/>
                      <a:pt x="486" y="10"/>
                    </a:cubicBezTo>
                    <a:cubicBezTo>
                      <a:pt x="486" y="5"/>
                      <a:pt x="486" y="5"/>
                      <a:pt x="486" y="5"/>
                    </a:cubicBezTo>
                    <a:cubicBezTo>
                      <a:pt x="486" y="3"/>
                      <a:pt x="484" y="0"/>
                      <a:pt x="481" y="0"/>
                    </a:cubicBezTo>
                    <a:cubicBezTo>
                      <a:pt x="478" y="0"/>
                      <a:pt x="476" y="3"/>
                      <a:pt x="476" y="5"/>
                    </a:cubicBezTo>
                    <a:cubicBezTo>
                      <a:pt x="476" y="10"/>
                      <a:pt x="476" y="10"/>
                      <a:pt x="476" y="10"/>
                    </a:cubicBezTo>
                    <a:cubicBezTo>
                      <a:pt x="413" y="10"/>
                      <a:pt x="413" y="10"/>
                      <a:pt x="413" y="10"/>
                    </a:cubicBezTo>
                    <a:cubicBezTo>
                      <a:pt x="413" y="5"/>
                      <a:pt x="413" y="5"/>
                      <a:pt x="413" y="5"/>
                    </a:cubicBezTo>
                    <a:cubicBezTo>
                      <a:pt x="413" y="3"/>
                      <a:pt x="411" y="0"/>
                      <a:pt x="408" y="0"/>
                    </a:cubicBezTo>
                    <a:cubicBezTo>
                      <a:pt x="405" y="0"/>
                      <a:pt x="403" y="3"/>
                      <a:pt x="403" y="5"/>
                    </a:cubicBezTo>
                    <a:cubicBezTo>
                      <a:pt x="403" y="10"/>
                      <a:pt x="403" y="10"/>
                      <a:pt x="403" y="10"/>
                    </a:cubicBezTo>
                    <a:cubicBezTo>
                      <a:pt x="340" y="10"/>
                      <a:pt x="340" y="10"/>
                      <a:pt x="340" y="10"/>
                    </a:cubicBezTo>
                    <a:cubicBezTo>
                      <a:pt x="340" y="5"/>
                      <a:pt x="340" y="5"/>
                      <a:pt x="340" y="5"/>
                    </a:cubicBezTo>
                    <a:cubicBezTo>
                      <a:pt x="340" y="3"/>
                      <a:pt x="338" y="0"/>
                      <a:pt x="335" y="0"/>
                    </a:cubicBezTo>
                    <a:cubicBezTo>
                      <a:pt x="332" y="0"/>
                      <a:pt x="330" y="3"/>
                      <a:pt x="330" y="5"/>
                    </a:cubicBezTo>
                    <a:cubicBezTo>
                      <a:pt x="330" y="10"/>
                      <a:pt x="330" y="10"/>
                      <a:pt x="330" y="10"/>
                    </a:cubicBezTo>
                    <a:cubicBezTo>
                      <a:pt x="267" y="10"/>
                      <a:pt x="267" y="10"/>
                      <a:pt x="267" y="10"/>
                    </a:cubicBezTo>
                    <a:cubicBezTo>
                      <a:pt x="267" y="5"/>
                      <a:pt x="267" y="5"/>
                      <a:pt x="267" y="5"/>
                    </a:cubicBezTo>
                    <a:cubicBezTo>
                      <a:pt x="267" y="3"/>
                      <a:pt x="265" y="0"/>
                      <a:pt x="262" y="0"/>
                    </a:cubicBezTo>
                    <a:cubicBezTo>
                      <a:pt x="259" y="0"/>
                      <a:pt x="257" y="3"/>
                      <a:pt x="257" y="5"/>
                    </a:cubicBezTo>
                    <a:cubicBezTo>
                      <a:pt x="257" y="10"/>
                      <a:pt x="257" y="10"/>
                      <a:pt x="257" y="10"/>
                    </a:cubicBezTo>
                    <a:cubicBezTo>
                      <a:pt x="194" y="10"/>
                      <a:pt x="194" y="10"/>
                      <a:pt x="194" y="10"/>
                    </a:cubicBezTo>
                    <a:cubicBezTo>
                      <a:pt x="194" y="5"/>
                      <a:pt x="194" y="5"/>
                      <a:pt x="194" y="5"/>
                    </a:cubicBezTo>
                    <a:cubicBezTo>
                      <a:pt x="194" y="3"/>
                      <a:pt x="192" y="0"/>
                      <a:pt x="189" y="0"/>
                    </a:cubicBezTo>
                    <a:cubicBezTo>
                      <a:pt x="186" y="0"/>
                      <a:pt x="184" y="3"/>
                      <a:pt x="184" y="5"/>
                    </a:cubicBezTo>
                    <a:cubicBezTo>
                      <a:pt x="184" y="10"/>
                      <a:pt x="184" y="10"/>
                      <a:pt x="184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3"/>
                      <a:pt x="118" y="0"/>
                      <a:pt x="116" y="0"/>
                    </a:cubicBezTo>
                    <a:cubicBezTo>
                      <a:pt x="113" y="0"/>
                      <a:pt x="111" y="3"/>
                      <a:pt x="111" y="5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44" y="10"/>
                      <a:pt x="34" y="19"/>
                      <a:pt x="34" y="3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7" y="117"/>
                      <a:pt x="38" y="118"/>
                      <a:pt x="39" y="119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18" y="118"/>
                      <a:pt x="17" y="117"/>
                      <a:pt x="15" y="117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1" y="117"/>
                      <a:pt x="0" y="118"/>
                      <a:pt x="0" y="12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38"/>
                      <a:pt x="1" y="139"/>
                      <a:pt x="3" y="13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7" y="139"/>
                      <a:pt x="18" y="138"/>
                      <a:pt x="18" y="136"/>
                    </a:cubicBezTo>
                    <a:cubicBezTo>
                      <a:pt x="43" y="136"/>
                      <a:pt x="43" y="136"/>
                      <a:pt x="43" y="136"/>
                    </a:cubicBezTo>
                    <a:cubicBezTo>
                      <a:pt x="43" y="143"/>
                      <a:pt x="47" y="150"/>
                      <a:pt x="53" y="153"/>
                    </a:cubicBezTo>
                    <a:cubicBezTo>
                      <a:pt x="53" y="145"/>
                      <a:pt x="60" y="132"/>
                      <a:pt x="67" y="127"/>
                    </a:cubicBezTo>
                    <a:cubicBezTo>
                      <a:pt x="267" y="127"/>
                      <a:pt x="267" y="127"/>
                      <a:pt x="267" y="127"/>
                    </a:cubicBezTo>
                    <a:cubicBezTo>
                      <a:pt x="369" y="156"/>
                      <a:pt x="369" y="156"/>
                      <a:pt x="369" y="156"/>
                    </a:cubicBezTo>
                    <a:cubicBezTo>
                      <a:pt x="466" y="156"/>
                      <a:pt x="466" y="156"/>
                      <a:pt x="466" y="156"/>
                    </a:cubicBezTo>
                    <a:cubicBezTo>
                      <a:pt x="569" y="127"/>
                      <a:pt x="569" y="127"/>
                      <a:pt x="569" y="127"/>
                    </a:cubicBezTo>
                    <a:cubicBezTo>
                      <a:pt x="773" y="127"/>
                      <a:pt x="773" y="127"/>
                      <a:pt x="773" y="127"/>
                    </a:cubicBezTo>
                    <a:cubicBezTo>
                      <a:pt x="780" y="132"/>
                      <a:pt x="787" y="145"/>
                      <a:pt x="788" y="153"/>
                    </a:cubicBezTo>
                    <a:cubicBezTo>
                      <a:pt x="793" y="150"/>
                      <a:pt x="797" y="143"/>
                      <a:pt x="797" y="136"/>
                    </a:cubicBezTo>
                    <a:cubicBezTo>
                      <a:pt x="822" y="136"/>
                      <a:pt x="822" y="136"/>
                      <a:pt x="822" y="136"/>
                    </a:cubicBezTo>
                    <a:cubicBezTo>
                      <a:pt x="822" y="138"/>
                      <a:pt x="823" y="139"/>
                      <a:pt x="825" y="139"/>
                    </a:cubicBezTo>
                    <a:cubicBezTo>
                      <a:pt x="837" y="139"/>
                      <a:pt x="837" y="139"/>
                      <a:pt x="837" y="139"/>
                    </a:cubicBezTo>
                    <a:cubicBezTo>
                      <a:pt x="839" y="139"/>
                      <a:pt x="840" y="138"/>
                      <a:pt x="840" y="136"/>
                    </a:cubicBezTo>
                    <a:cubicBezTo>
                      <a:pt x="840" y="120"/>
                      <a:pt x="840" y="120"/>
                      <a:pt x="840" y="120"/>
                    </a:cubicBezTo>
                    <a:cubicBezTo>
                      <a:pt x="840" y="118"/>
                      <a:pt x="839" y="117"/>
                      <a:pt x="837" y="117"/>
                    </a:cubicBezTo>
                    <a:close/>
                    <a:moveTo>
                      <a:pt x="42" y="26"/>
                    </a:moveTo>
                    <a:cubicBezTo>
                      <a:pt x="42" y="25"/>
                      <a:pt x="43" y="23"/>
                      <a:pt x="45" y="23"/>
                    </a:cubicBezTo>
                    <a:cubicBezTo>
                      <a:pt x="790" y="23"/>
                      <a:pt x="790" y="23"/>
                      <a:pt x="790" y="23"/>
                    </a:cubicBezTo>
                    <a:cubicBezTo>
                      <a:pt x="792" y="23"/>
                      <a:pt x="793" y="25"/>
                      <a:pt x="793" y="26"/>
                    </a:cubicBezTo>
                    <a:cubicBezTo>
                      <a:pt x="793" y="28"/>
                      <a:pt x="792" y="29"/>
                      <a:pt x="790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3" y="29"/>
                      <a:pt x="42" y="28"/>
                      <a:pt x="42" y="26"/>
                    </a:cubicBezTo>
                    <a:close/>
                    <a:moveTo>
                      <a:pt x="753" y="121"/>
                    </a:move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753" y="115"/>
                      <a:pt x="753" y="115"/>
                      <a:pt x="753" y="115"/>
                    </a:cubicBezTo>
                    <a:lnTo>
                      <a:pt x="753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Oval 32"/>
              <p:cNvSpPr>
                <a:spLocks noChangeArrowheads="1"/>
              </p:cNvSpPr>
              <p:nvPr/>
            </p:nvSpPr>
            <p:spPr bwMode="auto">
              <a:xfrm>
                <a:off x="1383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Oval 33"/>
              <p:cNvSpPr>
                <a:spLocks noChangeArrowheads="1"/>
              </p:cNvSpPr>
              <p:nvPr/>
            </p:nvSpPr>
            <p:spPr bwMode="auto">
              <a:xfrm>
                <a:off x="1544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Oval 34"/>
              <p:cNvSpPr>
                <a:spLocks noChangeArrowheads="1"/>
              </p:cNvSpPr>
              <p:nvPr/>
            </p:nvSpPr>
            <p:spPr bwMode="auto">
              <a:xfrm>
                <a:off x="1705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35"/>
              <p:cNvSpPr>
                <a:spLocks/>
              </p:cNvSpPr>
              <p:nvPr/>
            </p:nvSpPr>
            <p:spPr bwMode="auto">
              <a:xfrm>
                <a:off x="1613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36"/>
              <p:cNvSpPr>
                <a:spLocks/>
              </p:cNvSpPr>
              <p:nvPr/>
            </p:nvSpPr>
            <p:spPr bwMode="auto">
              <a:xfrm>
                <a:off x="1452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37"/>
              <p:cNvSpPr>
                <a:spLocks/>
              </p:cNvSpPr>
              <p:nvPr/>
            </p:nvSpPr>
            <p:spPr bwMode="auto">
              <a:xfrm>
                <a:off x="1348" y="4694"/>
                <a:ext cx="57" cy="48"/>
              </a:xfrm>
              <a:custGeom>
                <a:avLst/>
                <a:gdLst>
                  <a:gd name="T0" fmla="*/ 24 w 24"/>
                  <a:gd name="T1" fmla="*/ 0 h 20"/>
                  <a:gd name="T2" fmla="*/ 0 w 24"/>
                  <a:gd name="T3" fmla="*/ 0 h 20"/>
                  <a:gd name="T4" fmla="*/ 0 w 24"/>
                  <a:gd name="T5" fmla="*/ 3 h 20"/>
                  <a:gd name="T6" fmla="*/ 9 w 24"/>
                  <a:gd name="T7" fmla="*/ 20 h 20"/>
                  <a:gd name="T8" fmla="*/ 24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0"/>
                      <a:pt x="4" y="16"/>
                      <a:pt x="9" y="20"/>
                    </a:cubicBezTo>
                    <a:cubicBezTo>
                      <a:pt x="10" y="11"/>
                      <a:pt x="16" y="3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Oval 38"/>
              <p:cNvSpPr>
                <a:spLocks noChangeArrowheads="1"/>
              </p:cNvSpPr>
              <p:nvPr/>
            </p:nvSpPr>
            <p:spPr bwMode="auto">
              <a:xfrm>
                <a:off x="109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39"/>
              <p:cNvSpPr>
                <a:spLocks noEditPoints="1"/>
              </p:cNvSpPr>
              <p:nvPr/>
            </p:nvSpPr>
            <p:spPr bwMode="auto">
              <a:xfrm>
                <a:off x="97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Oval 40"/>
              <p:cNvSpPr>
                <a:spLocks noChangeArrowheads="1"/>
              </p:cNvSpPr>
              <p:nvPr/>
            </p:nvSpPr>
            <p:spPr bwMode="auto">
              <a:xfrm>
                <a:off x="269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41"/>
              <p:cNvSpPr>
                <a:spLocks noEditPoints="1"/>
              </p:cNvSpPr>
              <p:nvPr/>
            </p:nvSpPr>
            <p:spPr bwMode="auto">
              <a:xfrm>
                <a:off x="258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Oval 42"/>
              <p:cNvSpPr>
                <a:spLocks noChangeArrowheads="1"/>
              </p:cNvSpPr>
              <p:nvPr/>
            </p:nvSpPr>
            <p:spPr bwMode="auto">
              <a:xfrm>
                <a:off x="430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43"/>
              <p:cNvSpPr>
                <a:spLocks noEditPoints="1"/>
              </p:cNvSpPr>
              <p:nvPr/>
            </p:nvSpPr>
            <p:spPr bwMode="auto">
              <a:xfrm>
                <a:off x="416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6" y="24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Oval 44"/>
              <p:cNvSpPr>
                <a:spLocks noChangeArrowheads="1"/>
              </p:cNvSpPr>
              <p:nvPr/>
            </p:nvSpPr>
            <p:spPr bwMode="auto">
              <a:xfrm>
                <a:off x="1412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45"/>
              <p:cNvSpPr>
                <a:spLocks noEditPoints="1"/>
              </p:cNvSpPr>
              <p:nvPr/>
            </p:nvSpPr>
            <p:spPr bwMode="auto">
              <a:xfrm>
                <a:off x="140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Oval 46"/>
              <p:cNvSpPr>
                <a:spLocks noChangeArrowheads="1"/>
              </p:cNvSpPr>
              <p:nvPr/>
            </p:nvSpPr>
            <p:spPr bwMode="auto">
              <a:xfrm>
                <a:off x="1573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47"/>
              <p:cNvSpPr>
                <a:spLocks noEditPoints="1"/>
              </p:cNvSpPr>
              <p:nvPr/>
            </p:nvSpPr>
            <p:spPr bwMode="auto">
              <a:xfrm>
                <a:off x="1561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Oval 48"/>
              <p:cNvSpPr>
                <a:spLocks noChangeArrowheads="1"/>
              </p:cNvSpPr>
              <p:nvPr/>
            </p:nvSpPr>
            <p:spPr bwMode="auto">
              <a:xfrm>
                <a:off x="173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49"/>
              <p:cNvSpPr>
                <a:spLocks noEditPoints="1"/>
              </p:cNvSpPr>
              <p:nvPr/>
            </p:nvSpPr>
            <p:spPr bwMode="auto">
              <a:xfrm>
                <a:off x="1719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Oval 50"/>
              <p:cNvSpPr>
                <a:spLocks noChangeArrowheads="1"/>
              </p:cNvSpPr>
              <p:nvPr/>
            </p:nvSpPr>
            <p:spPr bwMode="auto">
              <a:xfrm>
                <a:off x="2114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51"/>
              <p:cNvSpPr>
                <a:spLocks noEditPoints="1"/>
              </p:cNvSpPr>
              <p:nvPr/>
            </p:nvSpPr>
            <p:spPr bwMode="auto">
              <a:xfrm>
                <a:off x="210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Oval 52"/>
              <p:cNvSpPr>
                <a:spLocks noChangeArrowheads="1"/>
              </p:cNvSpPr>
              <p:nvPr/>
            </p:nvSpPr>
            <p:spPr bwMode="auto">
              <a:xfrm>
                <a:off x="2273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53"/>
              <p:cNvSpPr>
                <a:spLocks noEditPoints="1"/>
              </p:cNvSpPr>
              <p:nvPr/>
            </p:nvSpPr>
            <p:spPr bwMode="auto">
              <a:xfrm>
                <a:off x="2261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Oval 54"/>
              <p:cNvSpPr>
                <a:spLocks noChangeArrowheads="1"/>
              </p:cNvSpPr>
              <p:nvPr/>
            </p:nvSpPr>
            <p:spPr bwMode="auto">
              <a:xfrm>
                <a:off x="243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55"/>
              <p:cNvSpPr>
                <a:spLocks noEditPoints="1"/>
              </p:cNvSpPr>
              <p:nvPr/>
            </p:nvSpPr>
            <p:spPr bwMode="auto">
              <a:xfrm>
                <a:off x="2419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Oval 56"/>
              <p:cNvSpPr>
                <a:spLocks noChangeArrowheads="1"/>
              </p:cNvSpPr>
              <p:nvPr/>
            </p:nvSpPr>
            <p:spPr bwMode="auto">
              <a:xfrm>
                <a:off x="3415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57"/>
              <p:cNvSpPr>
                <a:spLocks noEditPoints="1"/>
              </p:cNvSpPr>
              <p:nvPr/>
            </p:nvSpPr>
            <p:spPr bwMode="auto">
              <a:xfrm>
                <a:off x="3403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Oval 58"/>
              <p:cNvSpPr>
                <a:spLocks noChangeArrowheads="1"/>
              </p:cNvSpPr>
              <p:nvPr/>
            </p:nvSpPr>
            <p:spPr bwMode="auto">
              <a:xfrm>
                <a:off x="3576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59"/>
              <p:cNvSpPr>
                <a:spLocks noEditPoints="1"/>
              </p:cNvSpPr>
              <p:nvPr/>
            </p:nvSpPr>
            <p:spPr bwMode="auto">
              <a:xfrm>
                <a:off x="3562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Oval 60"/>
              <p:cNvSpPr>
                <a:spLocks noChangeArrowheads="1"/>
              </p:cNvSpPr>
              <p:nvPr/>
            </p:nvSpPr>
            <p:spPr bwMode="auto">
              <a:xfrm>
                <a:off x="3737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61"/>
              <p:cNvSpPr>
                <a:spLocks noEditPoints="1"/>
              </p:cNvSpPr>
              <p:nvPr/>
            </p:nvSpPr>
            <p:spPr bwMode="auto">
              <a:xfrm>
                <a:off x="3722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Oval 62"/>
              <p:cNvSpPr>
                <a:spLocks noChangeArrowheads="1"/>
              </p:cNvSpPr>
              <p:nvPr/>
            </p:nvSpPr>
            <p:spPr bwMode="auto">
              <a:xfrm>
                <a:off x="4120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63"/>
              <p:cNvSpPr>
                <a:spLocks noEditPoints="1"/>
              </p:cNvSpPr>
              <p:nvPr/>
            </p:nvSpPr>
            <p:spPr bwMode="auto">
              <a:xfrm>
                <a:off x="4106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Oval 64"/>
              <p:cNvSpPr>
                <a:spLocks noChangeArrowheads="1"/>
              </p:cNvSpPr>
              <p:nvPr/>
            </p:nvSpPr>
            <p:spPr bwMode="auto">
              <a:xfrm>
                <a:off x="4278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65"/>
              <p:cNvSpPr>
                <a:spLocks noEditPoints="1"/>
              </p:cNvSpPr>
              <p:nvPr/>
            </p:nvSpPr>
            <p:spPr bwMode="auto">
              <a:xfrm>
                <a:off x="4266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Oval 66"/>
              <p:cNvSpPr>
                <a:spLocks noChangeArrowheads="1"/>
              </p:cNvSpPr>
              <p:nvPr/>
            </p:nvSpPr>
            <p:spPr bwMode="auto">
              <a:xfrm>
                <a:off x="4437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67"/>
              <p:cNvSpPr>
                <a:spLocks noEditPoints="1"/>
              </p:cNvSpPr>
              <p:nvPr/>
            </p:nvSpPr>
            <p:spPr bwMode="auto">
              <a:xfrm>
                <a:off x="4425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Oval 68"/>
              <p:cNvSpPr>
                <a:spLocks noChangeArrowheads="1"/>
              </p:cNvSpPr>
              <p:nvPr/>
            </p:nvSpPr>
            <p:spPr bwMode="auto">
              <a:xfrm>
                <a:off x="5146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69"/>
              <p:cNvSpPr>
                <a:spLocks noEditPoints="1"/>
              </p:cNvSpPr>
              <p:nvPr/>
            </p:nvSpPr>
            <p:spPr bwMode="auto">
              <a:xfrm>
                <a:off x="5134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Oval 70"/>
              <p:cNvSpPr>
                <a:spLocks noChangeArrowheads="1"/>
              </p:cNvSpPr>
              <p:nvPr/>
            </p:nvSpPr>
            <p:spPr bwMode="auto">
              <a:xfrm>
                <a:off x="5305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71"/>
              <p:cNvSpPr>
                <a:spLocks noEditPoints="1"/>
              </p:cNvSpPr>
              <p:nvPr/>
            </p:nvSpPr>
            <p:spPr bwMode="auto">
              <a:xfrm>
                <a:off x="529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Oval 72"/>
              <p:cNvSpPr>
                <a:spLocks noChangeArrowheads="1"/>
              </p:cNvSpPr>
              <p:nvPr/>
            </p:nvSpPr>
            <p:spPr bwMode="auto">
              <a:xfrm>
                <a:off x="546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73"/>
              <p:cNvSpPr>
                <a:spLocks noEditPoints="1"/>
              </p:cNvSpPr>
              <p:nvPr/>
            </p:nvSpPr>
            <p:spPr bwMode="auto">
              <a:xfrm>
                <a:off x="5451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129" name="Straight Arrow Connector 128"/>
            <p:cNvCxnSpPr/>
            <p:nvPr/>
          </p:nvCxnSpPr>
          <p:spPr>
            <a:xfrm flipH="1">
              <a:off x="13103716" y="3301319"/>
              <a:ext cx="425547" cy="0"/>
            </a:xfrm>
            <a:prstGeom prst="straightConnector1">
              <a:avLst/>
            </a:prstGeom>
            <a:ln w="57150" cap="sq" cmpd="sng">
              <a:solidFill>
                <a:srgbClr val="AE1600"/>
              </a:solidFill>
              <a:prstDash val="solid"/>
              <a:headEnd type="triangle"/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ounded Rectangle 40"/>
          <p:cNvSpPr/>
          <p:nvPr/>
        </p:nvSpPr>
        <p:spPr>
          <a:xfrm>
            <a:off x="3569760" y="4206687"/>
            <a:ext cx="5463669" cy="2242488"/>
          </a:xfrm>
          <a:prstGeom prst="roundRect">
            <a:avLst/>
          </a:prstGeom>
          <a:solidFill>
            <a:schemeClr val="tx1"/>
          </a:solidFill>
          <a:ln w="79375">
            <a:solidFill>
              <a:srgbClr val="EB0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de-DE" sz="1500" b="1" dirty="0">
                <a:solidFill>
                  <a:schemeClr val="bg1"/>
                </a:solidFill>
              </a:rPr>
              <a:t>VOIES MULTIPLES SIGNIFIE TRAINS MULTIPLES</a:t>
            </a:r>
            <a:endParaRPr lang="en-CA" sz="1300" dirty="0">
              <a:solidFill>
                <a:schemeClr val="bg1"/>
              </a:solidFill>
            </a:endParaRPr>
          </a:p>
          <a:p>
            <a:pPr algn="ctr"/>
            <a:endParaRPr lang="en-CA" sz="1300" dirty="0">
              <a:solidFill>
                <a:schemeClr val="bg1"/>
              </a:solidFill>
            </a:endParaRPr>
          </a:p>
          <a:p>
            <a:pPr algn="ctr"/>
            <a:r>
              <a:rPr lang="fr-FR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Ce panneau vous informe du nombre de voies ferrées à un passage </a:t>
            </a:r>
            <a:br>
              <a:rPr lang="fr-FR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</a:br>
            <a:r>
              <a:rPr lang="fr-FR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à niveau en particulier. </a:t>
            </a:r>
            <a:r>
              <a:rPr lang="en-US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</a:p>
          <a:p>
            <a:pPr algn="ctr"/>
            <a:br>
              <a:rPr lang="en-US" sz="1400" b="1" dirty="0">
                <a:solidFill>
                  <a:schemeClr val="bg1"/>
                </a:solidFill>
              </a:rPr>
            </a:br>
            <a:endParaRPr lang="en-US" sz="1400" b="1" dirty="0">
              <a:solidFill>
                <a:schemeClr val="bg1"/>
              </a:solidFill>
            </a:endParaRPr>
          </a:p>
          <a:p>
            <a:endParaRPr lang="en-US" sz="1400" b="1" kern="0" dirty="0">
              <a:solidFill>
                <a:schemeClr val="bg1"/>
              </a:solidFill>
            </a:endParaRPr>
          </a:p>
          <a:p>
            <a:endParaRPr lang="en-US" sz="1400" b="1" kern="0" dirty="0">
              <a:solidFill>
                <a:schemeClr val="bg1"/>
              </a:solidFill>
            </a:endParaRPr>
          </a:p>
          <a:p>
            <a:endParaRPr lang="en-US" sz="1400" b="1" kern="0" dirty="0">
              <a:solidFill>
                <a:schemeClr val="bg1"/>
              </a:solidFill>
            </a:endParaRPr>
          </a:p>
        </p:txBody>
      </p:sp>
      <p:grpSp>
        <p:nvGrpSpPr>
          <p:cNvPr id="199" name="Group 198"/>
          <p:cNvGrpSpPr/>
          <p:nvPr/>
        </p:nvGrpSpPr>
        <p:grpSpPr>
          <a:xfrm>
            <a:off x="9344532" y="2764598"/>
            <a:ext cx="5939773" cy="631451"/>
            <a:chOff x="5002769" y="3169912"/>
            <a:chExt cx="5939773" cy="631451"/>
          </a:xfrm>
          <a:solidFill>
            <a:schemeClr val="tx1"/>
          </a:solidFill>
        </p:grpSpPr>
        <p:grpSp>
          <p:nvGrpSpPr>
            <p:cNvPr id="200" name="Group 4"/>
            <p:cNvGrpSpPr>
              <a:grpSpLocks noChangeAspect="1"/>
            </p:cNvGrpSpPr>
            <p:nvPr/>
          </p:nvGrpSpPr>
          <p:grpSpPr bwMode="auto">
            <a:xfrm flipH="1">
              <a:off x="5439473" y="3169912"/>
              <a:ext cx="5503069" cy="631451"/>
              <a:chOff x="1946" y="4362"/>
              <a:chExt cx="3730" cy="428"/>
            </a:xfrm>
            <a:grpFill/>
          </p:grpSpPr>
          <p:sp>
            <p:nvSpPr>
              <p:cNvPr id="202" name="Oval 5"/>
              <p:cNvSpPr>
                <a:spLocks noChangeArrowheads="1"/>
              </p:cNvSpPr>
              <p:nvPr/>
            </p:nvSpPr>
            <p:spPr bwMode="auto">
              <a:xfrm>
                <a:off x="4091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3" name="Oval 6"/>
              <p:cNvSpPr>
                <a:spLocks noChangeArrowheads="1"/>
              </p:cNvSpPr>
              <p:nvPr/>
            </p:nvSpPr>
            <p:spPr bwMode="auto">
              <a:xfrm>
                <a:off x="4250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4" name="Oval 7"/>
              <p:cNvSpPr>
                <a:spLocks noChangeArrowheads="1"/>
              </p:cNvSpPr>
              <p:nvPr/>
            </p:nvSpPr>
            <p:spPr bwMode="auto">
              <a:xfrm>
                <a:off x="4408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5" name="Oval 8"/>
              <p:cNvSpPr>
                <a:spLocks noChangeArrowheads="1"/>
              </p:cNvSpPr>
              <p:nvPr/>
            </p:nvSpPr>
            <p:spPr bwMode="auto">
              <a:xfrm>
                <a:off x="5118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6" name="Oval 9"/>
              <p:cNvSpPr>
                <a:spLocks noChangeArrowheads="1"/>
              </p:cNvSpPr>
              <p:nvPr/>
            </p:nvSpPr>
            <p:spPr bwMode="auto">
              <a:xfrm>
                <a:off x="5276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7" name="Oval 10"/>
              <p:cNvSpPr>
                <a:spLocks noChangeArrowheads="1"/>
              </p:cNvSpPr>
              <p:nvPr/>
            </p:nvSpPr>
            <p:spPr bwMode="auto">
              <a:xfrm>
                <a:off x="5435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8" name="Freeform 11"/>
              <p:cNvSpPr>
                <a:spLocks noEditPoints="1"/>
              </p:cNvSpPr>
              <p:nvPr/>
            </p:nvSpPr>
            <p:spPr bwMode="auto">
              <a:xfrm>
                <a:off x="3947" y="4408"/>
                <a:ext cx="1729" cy="360"/>
              </a:xfrm>
              <a:custGeom>
                <a:avLst/>
                <a:gdLst>
                  <a:gd name="T0" fmla="*/ 718 w 731"/>
                  <a:gd name="T1" fmla="*/ 104 h 150"/>
                  <a:gd name="T2" fmla="*/ 708 w 731"/>
                  <a:gd name="T3" fmla="*/ 106 h 150"/>
                  <a:gd name="T4" fmla="*/ 704 w 731"/>
                  <a:gd name="T5" fmla="*/ 68 h 150"/>
                  <a:gd name="T6" fmla="*/ 691 w 731"/>
                  <a:gd name="T7" fmla="*/ 98 h 150"/>
                  <a:gd name="T8" fmla="*/ 653 w 731"/>
                  <a:gd name="T9" fmla="*/ 35 h 150"/>
                  <a:gd name="T10" fmla="*/ 646 w 731"/>
                  <a:gd name="T11" fmla="*/ 6 h 150"/>
                  <a:gd name="T12" fmla="*/ 612 w 731"/>
                  <a:gd name="T13" fmla="*/ 5 h 150"/>
                  <a:gd name="T14" fmla="*/ 590 w 731"/>
                  <a:gd name="T15" fmla="*/ 0 h 150"/>
                  <a:gd name="T16" fmla="*/ 584 w 731"/>
                  <a:gd name="T17" fmla="*/ 6 h 150"/>
                  <a:gd name="T18" fmla="*/ 385 w 731"/>
                  <a:gd name="T19" fmla="*/ 14 h 150"/>
                  <a:gd name="T20" fmla="*/ 340 w 731"/>
                  <a:gd name="T21" fmla="*/ 11 h 150"/>
                  <a:gd name="T22" fmla="*/ 308 w 731"/>
                  <a:gd name="T23" fmla="*/ 4 h 150"/>
                  <a:gd name="T24" fmla="*/ 302 w 731"/>
                  <a:gd name="T25" fmla="*/ 14 h 150"/>
                  <a:gd name="T26" fmla="*/ 265 w 731"/>
                  <a:gd name="T27" fmla="*/ 6 h 150"/>
                  <a:gd name="T28" fmla="*/ 241 w 731"/>
                  <a:gd name="T29" fmla="*/ 14 h 150"/>
                  <a:gd name="T30" fmla="*/ 205 w 731"/>
                  <a:gd name="T31" fmla="*/ 6 h 150"/>
                  <a:gd name="T32" fmla="*/ 53 w 731"/>
                  <a:gd name="T33" fmla="*/ 14 h 150"/>
                  <a:gd name="T34" fmla="*/ 45 w 731"/>
                  <a:gd name="T35" fmla="*/ 96 h 150"/>
                  <a:gd name="T36" fmla="*/ 30 w 731"/>
                  <a:gd name="T37" fmla="*/ 106 h 150"/>
                  <a:gd name="T38" fmla="*/ 13 w 731"/>
                  <a:gd name="T39" fmla="*/ 104 h 150"/>
                  <a:gd name="T40" fmla="*/ 0 w 731"/>
                  <a:gd name="T41" fmla="*/ 107 h 150"/>
                  <a:gd name="T42" fmla="*/ 2 w 731"/>
                  <a:gd name="T43" fmla="*/ 122 h 150"/>
                  <a:gd name="T44" fmla="*/ 15 w 731"/>
                  <a:gd name="T45" fmla="*/ 120 h 150"/>
                  <a:gd name="T46" fmla="*/ 39 w 731"/>
                  <a:gd name="T47" fmla="*/ 130 h 150"/>
                  <a:gd name="T48" fmla="*/ 79 w 731"/>
                  <a:gd name="T49" fmla="*/ 116 h 150"/>
                  <a:gd name="T50" fmla="*/ 123 w 731"/>
                  <a:gd name="T51" fmla="*/ 136 h 150"/>
                  <a:gd name="T52" fmla="*/ 170 w 731"/>
                  <a:gd name="T53" fmla="*/ 136 h 150"/>
                  <a:gd name="T54" fmla="*/ 214 w 731"/>
                  <a:gd name="T55" fmla="*/ 116 h 150"/>
                  <a:gd name="T56" fmla="*/ 230 w 731"/>
                  <a:gd name="T57" fmla="*/ 106 h 150"/>
                  <a:gd name="T58" fmla="*/ 245 w 731"/>
                  <a:gd name="T59" fmla="*/ 150 h 150"/>
                  <a:gd name="T60" fmla="*/ 481 w 731"/>
                  <a:gd name="T61" fmla="*/ 106 h 150"/>
                  <a:gd name="T62" fmla="*/ 498 w 731"/>
                  <a:gd name="T63" fmla="*/ 123 h 150"/>
                  <a:gd name="T64" fmla="*/ 537 w 731"/>
                  <a:gd name="T65" fmla="*/ 136 h 150"/>
                  <a:gd name="T66" fmla="*/ 581 w 731"/>
                  <a:gd name="T67" fmla="*/ 116 h 150"/>
                  <a:gd name="T68" fmla="*/ 624 w 731"/>
                  <a:gd name="T69" fmla="*/ 136 h 150"/>
                  <a:gd name="T70" fmla="*/ 664 w 731"/>
                  <a:gd name="T71" fmla="*/ 123 h 150"/>
                  <a:gd name="T72" fmla="*/ 686 w 731"/>
                  <a:gd name="T73" fmla="*/ 132 h 150"/>
                  <a:gd name="T74" fmla="*/ 708 w 731"/>
                  <a:gd name="T75" fmla="*/ 120 h 150"/>
                  <a:gd name="T76" fmla="*/ 718 w 731"/>
                  <a:gd name="T77" fmla="*/ 122 h 150"/>
                  <a:gd name="T78" fmla="*/ 731 w 731"/>
                  <a:gd name="T79" fmla="*/ 120 h 150"/>
                  <a:gd name="T80" fmla="*/ 729 w 731"/>
                  <a:gd name="T81" fmla="*/ 104 h 150"/>
                  <a:gd name="T82" fmla="*/ 652 w 731"/>
                  <a:gd name="T83" fmla="*/ 40 h 150"/>
                  <a:gd name="T84" fmla="*/ 629 w 731"/>
                  <a:gd name="T85" fmla="*/ 19 h 150"/>
                  <a:gd name="T86" fmla="*/ 596 w 731"/>
                  <a:gd name="T87" fmla="*/ 19 h 150"/>
                  <a:gd name="T88" fmla="*/ 619 w 731"/>
                  <a:gd name="T89" fmla="*/ 40 h 150"/>
                  <a:gd name="T90" fmla="*/ 596 w 731"/>
                  <a:gd name="T91" fmla="*/ 19 h 150"/>
                  <a:gd name="T92" fmla="*/ 591 w 731"/>
                  <a:gd name="T93" fmla="*/ 19 h 150"/>
                  <a:gd name="T94" fmla="*/ 568 w 731"/>
                  <a:gd name="T95" fmla="*/ 40 h 150"/>
                  <a:gd name="T96" fmla="*/ 688 w 731"/>
                  <a:gd name="T97" fmla="*/ 94 h 150"/>
                  <a:gd name="T98" fmla="*/ 49 w 731"/>
                  <a:gd name="T99" fmla="*/ 89 h 150"/>
                  <a:gd name="T100" fmla="*/ 688 w 731"/>
                  <a:gd name="T101" fmla="*/ 9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31" h="150">
                    <a:moveTo>
                      <a:pt x="729" y="104"/>
                    </a:moveTo>
                    <a:cubicBezTo>
                      <a:pt x="718" y="104"/>
                      <a:pt x="718" y="104"/>
                      <a:pt x="718" y="104"/>
                    </a:cubicBezTo>
                    <a:cubicBezTo>
                      <a:pt x="717" y="104"/>
                      <a:pt x="716" y="105"/>
                      <a:pt x="716" y="106"/>
                    </a:cubicBezTo>
                    <a:cubicBezTo>
                      <a:pt x="708" y="106"/>
                      <a:pt x="708" y="106"/>
                      <a:pt x="708" y="106"/>
                    </a:cubicBezTo>
                    <a:cubicBezTo>
                      <a:pt x="708" y="68"/>
                      <a:pt x="708" y="68"/>
                      <a:pt x="708" y="68"/>
                    </a:cubicBezTo>
                    <a:cubicBezTo>
                      <a:pt x="704" y="68"/>
                      <a:pt x="704" y="68"/>
                      <a:pt x="704" y="68"/>
                    </a:cubicBezTo>
                    <a:cubicBezTo>
                      <a:pt x="701" y="100"/>
                      <a:pt x="701" y="100"/>
                      <a:pt x="701" y="100"/>
                    </a:cubicBezTo>
                    <a:cubicBezTo>
                      <a:pt x="691" y="98"/>
                      <a:pt x="691" y="98"/>
                      <a:pt x="691" y="98"/>
                    </a:cubicBezTo>
                    <a:cubicBezTo>
                      <a:pt x="691" y="43"/>
                      <a:pt x="691" y="43"/>
                      <a:pt x="691" y="43"/>
                    </a:cubicBezTo>
                    <a:cubicBezTo>
                      <a:pt x="691" y="36"/>
                      <a:pt x="653" y="35"/>
                      <a:pt x="653" y="35"/>
                    </a:cubicBezTo>
                    <a:cubicBezTo>
                      <a:pt x="646" y="14"/>
                      <a:pt x="646" y="14"/>
                      <a:pt x="646" y="14"/>
                    </a:cubicBezTo>
                    <a:cubicBezTo>
                      <a:pt x="646" y="6"/>
                      <a:pt x="646" y="6"/>
                      <a:pt x="646" y="6"/>
                    </a:cubicBezTo>
                    <a:cubicBezTo>
                      <a:pt x="612" y="6"/>
                      <a:pt x="612" y="6"/>
                      <a:pt x="612" y="6"/>
                    </a:cubicBezTo>
                    <a:cubicBezTo>
                      <a:pt x="612" y="5"/>
                      <a:pt x="612" y="5"/>
                      <a:pt x="612" y="5"/>
                    </a:cubicBezTo>
                    <a:cubicBezTo>
                      <a:pt x="612" y="2"/>
                      <a:pt x="610" y="0"/>
                      <a:pt x="606" y="0"/>
                    </a:cubicBezTo>
                    <a:cubicBezTo>
                      <a:pt x="590" y="0"/>
                      <a:pt x="590" y="0"/>
                      <a:pt x="590" y="0"/>
                    </a:cubicBezTo>
                    <a:cubicBezTo>
                      <a:pt x="587" y="0"/>
                      <a:pt x="584" y="2"/>
                      <a:pt x="584" y="5"/>
                    </a:cubicBezTo>
                    <a:cubicBezTo>
                      <a:pt x="584" y="6"/>
                      <a:pt x="584" y="6"/>
                      <a:pt x="584" y="6"/>
                    </a:cubicBezTo>
                    <a:cubicBezTo>
                      <a:pt x="385" y="6"/>
                      <a:pt x="385" y="6"/>
                      <a:pt x="385" y="6"/>
                    </a:cubicBezTo>
                    <a:cubicBezTo>
                      <a:pt x="385" y="14"/>
                      <a:pt x="385" y="14"/>
                      <a:pt x="385" y="14"/>
                    </a:cubicBezTo>
                    <a:cubicBezTo>
                      <a:pt x="339" y="14"/>
                      <a:pt x="339" y="14"/>
                      <a:pt x="339" y="14"/>
                    </a:cubicBezTo>
                    <a:cubicBezTo>
                      <a:pt x="339" y="13"/>
                      <a:pt x="340" y="12"/>
                      <a:pt x="340" y="11"/>
                    </a:cubicBezTo>
                    <a:cubicBezTo>
                      <a:pt x="340" y="7"/>
                      <a:pt x="337" y="4"/>
                      <a:pt x="333" y="4"/>
                    </a:cubicBezTo>
                    <a:cubicBezTo>
                      <a:pt x="308" y="4"/>
                      <a:pt x="308" y="4"/>
                      <a:pt x="308" y="4"/>
                    </a:cubicBezTo>
                    <a:cubicBezTo>
                      <a:pt x="304" y="4"/>
                      <a:pt x="301" y="7"/>
                      <a:pt x="301" y="11"/>
                    </a:cubicBezTo>
                    <a:cubicBezTo>
                      <a:pt x="301" y="12"/>
                      <a:pt x="301" y="13"/>
                      <a:pt x="302" y="14"/>
                    </a:cubicBezTo>
                    <a:cubicBezTo>
                      <a:pt x="265" y="14"/>
                      <a:pt x="265" y="14"/>
                      <a:pt x="265" y="14"/>
                    </a:cubicBezTo>
                    <a:cubicBezTo>
                      <a:pt x="265" y="6"/>
                      <a:pt x="265" y="6"/>
                      <a:pt x="265" y="6"/>
                    </a:cubicBezTo>
                    <a:cubicBezTo>
                      <a:pt x="241" y="6"/>
                      <a:pt x="241" y="6"/>
                      <a:pt x="241" y="6"/>
                    </a:cubicBezTo>
                    <a:cubicBezTo>
                      <a:pt x="241" y="14"/>
                      <a:pt x="241" y="14"/>
                      <a:pt x="241" y="14"/>
                    </a:cubicBezTo>
                    <a:cubicBezTo>
                      <a:pt x="205" y="14"/>
                      <a:pt x="205" y="14"/>
                      <a:pt x="205" y="14"/>
                    </a:cubicBezTo>
                    <a:cubicBezTo>
                      <a:pt x="205" y="6"/>
                      <a:pt x="205" y="6"/>
                      <a:pt x="205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30" y="106"/>
                      <a:pt x="30" y="106"/>
                      <a:pt x="30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5" y="105"/>
                      <a:pt x="14" y="104"/>
                      <a:pt x="13" y="104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1" y="104"/>
                      <a:pt x="0" y="105"/>
                      <a:pt x="0" y="107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1"/>
                      <a:pt x="1" y="122"/>
                      <a:pt x="2" y="122"/>
                    </a:cubicBezTo>
                    <a:cubicBezTo>
                      <a:pt x="13" y="122"/>
                      <a:pt x="13" y="122"/>
                      <a:pt x="13" y="122"/>
                    </a:cubicBezTo>
                    <a:cubicBezTo>
                      <a:pt x="14" y="122"/>
                      <a:pt x="15" y="121"/>
                      <a:pt x="15" y="120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39" y="130"/>
                      <a:pt x="39" y="130"/>
                      <a:pt x="39" y="130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8" y="119"/>
                      <a:pt x="73" y="116"/>
                      <a:pt x="79" y="116"/>
                    </a:cubicBezTo>
                    <a:cubicBezTo>
                      <a:pt x="91" y="116"/>
                      <a:pt x="101" y="125"/>
                      <a:pt x="103" y="136"/>
                    </a:cubicBezTo>
                    <a:cubicBezTo>
                      <a:pt x="123" y="136"/>
                      <a:pt x="123" y="136"/>
                      <a:pt x="123" y="136"/>
                    </a:cubicBezTo>
                    <a:cubicBezTo>
                      <a:pt x="125" y="125"/>
                      <a:pt x="135" y="116"/>
                      <a:pt x="147" y="116"/>
                    </a:cubicBezTo>
                    <a:cubicBezTo>
                      <a:pt x="158" y="116"/>
                      <a:pt x="168" y="125"/>
                      <a:pt x="170" y="136"/>
                    </a:cubicBezTo>
                    <a:cubicBezTo>
                      <a:pt x="190" y="136"/>
                      <a:pt x="190" y="136"/>
                      <a:pt x="190" y="136"/>
                    </a:cubicBezTo>
                    <a:cubicBezTo>
                      <a:pt x="192" y="125"/>
                      <a:pt x="202" y="116"/>
                      <a:pt x="214" y="116"/>
                    </a:cubicBezTo>
                    <a:cubicBezTo>
                      <a:pt x="220" y="116"/>
                      <a:pt x="225" y="119"/>
                      <a:pt x="230" y="123"/>
                    </a:cubicBezTo>
                    <a:cubicBezTo>
                      <a:pt x="230" y="106"/>
                      <a:pt x="230" y="106"/>
                      <a:pt x="230" y="106"/>
                    </a:cubicBezTo>
                    <a:cubicBezTo>
                      <a:pt x="245" y="106"/>
                      <a:pt x="245" y="106"/>
                      <a:pt x="245" y="106"/>
                    </a:cubicBezTo>
                    <a:cubicBezTo>
                      <a:pt x="245" y="150"/>
                      <a:pt x="245" y="150"/>
                      <a:pt x="245" y="150"/>
                    </a:cubicBezTo>
                    <a:cubicBezTo>
                      <a:pt x="481" y="150"/>
                      <a:pt x="481" y="150"/>
                      <a:pt x="481" y="150"/>
                    </a:cubicBezTo>
                    <a:cubicBezTo>
                      <a:pt x="481" y="106"/>
                      <a:pt x="481" y="106"/>
                      <a:pt x="481" y="106"/>
                    </a:cubicBezTo>
                    <a:cubicBezTo>
                      <a:pt x="498" y="106"/>
                      <a:pt x="498" y="106"/>
                      <a:pt x="498" y="106"/>
                    </a:cubicBezTo>
                    <a:cubicBezTo>
                      <a:pt x="498" y="123"/>
                      <a:pt x="498" y="123"/>
                      <a:pt x="498" y="123"/>
                    </a:cubicBezTo>
                    <a:cubicBezTo>
                      <a:pt x="502" y="119"/>
                      <a:pt x="507" y="116"/>
                      <a:pt x="514" y="116"/>
                    </a:cubicBezTo>
                    <a:cubicBezTo>
                      <a:pt x="525" y="116"/>
                      <a:pt x="535" y="125"/>
                      <a:pt x="537" y="136"/>
                    </a:cubicBezTo>
                    <a:cubicBezTo>
                      <a:pt x="557" y="136"/>
                      <a:pt x="557" y="136"/>
                      <a:pt x="557" y="136"/>
                    </a:cubicBezTo>
                    <a:cubicBezTo>
                      <a:pt x="559" y="125"/>
                      <a:pt x="569" y="116"/>
                      <a:pt x="581" y="116"/>
                    </a:cubicBezTo>
                    <a:cubicBezTo>
                      <a:pt x="593" y="116"/>
                      <a:pt x="603" y="125"/>
                      <a:pt x="605" y="136"/>
                    </a:cubicBezTo>
                    <a:cubicBezTo>
                      <a:pt x="624" y="136"/>
                      <a:pt x="624" y="136"/>
                      <a:pt x="624" y="136"/>
                    </a:cubicBezTo>
                    <a:cubicBezTo>
                      <a:pt x="626" y="125"/>
                      <a:pt x="636" y="116"/>
                      <a:pt x="648" y="116"/>
                    </a:cubicBezTo>
                    <a:cubicBezTo>
                      <a:pt x="654" y="116"/>
                      <a:pt x="660" y="119"/>
                      <a:pt x="664" y="123"/>
                    </a:cubicBezTo>
                    <a:cubicBezTo>
                      <a:pt x="664" y="117"/>
                      <a:pt x="664" y="117"/>
                      <a:pt x="664" y="117"/>
                    </a:cubicBezTo>
                    <a:cubicBezTo>
                      <a:pt x="686" y="132"/>
                      <a:pt x="686" y="132"/>
                      <a:pt x="686" y="132"/>
                    </a:cubicBezTo>
                    <a:cubicBezTo>
                      <a:pt x="708" y="132"/>
                      <a:pt x="708" y="132"/>
                      <a:pt x="708" y="132"/>
                    </a:cubicBezTo>
                    <a:cubicBezTo>
                      <a:pt x="708" y="120"/>
                      <a:pt x="708" y="120"/>
                      <a:pt x="708" y="120"/>
                    </a:cubicBezTo>
                    <a:cubicBezTo>
                      <a:pt x="716" y="120"/>
                      <a:pt x="716" y="120"/>
                      <a:pt x="716" y="120"/>
                    </a:cubicBezTo>
                    <a:cubicBezTo>
                      <a:pt x="716" y="121"/>
                      <a:pt x="717" y="122"/>
                      <a:pt x="718" y="122"/>
                    </a:cubicBezTo>
                    <a:cubicBezTo>
                      <a:pt x="729" y="122"/>
                      <a:pt x="729" y="122"/>
                      <a:pt x="729" y="122"/>
                    </a:cubicBezTo>
                    <a:cubicBezTo>
                      <a:pt x="730" y="122"/>
                      <a:pt x="731" y="121"/>
                      <a:pt x="731" y="120"/>
                    </a:cubicBezTo>
                    <a:cubicBezTo>
                      <a:pt x="731" y="107"/>
                      <a:pt x="731" y="107"/>
                      <a:pt x="731" y="107"/>
                    </a:cubicBezTo>
                    <a:cubicBezTo>
                      <a:pt x="731" y="105"/>
                      <a:pt x="730" y="104"/>
                      <a:pt x="729" y="104"/>
                    </a:cubicBezTo>
                    <a:close/>
                    <a:moveTo>
                      <a:pt x="643" y="19"/>
                    </a:moveTo>
                    <a:cubicBezTo>
                      <a:pt x="652" y="40"/>
                      <a:pt x="652" y="40"/>
                      <a:pt x="652" y="40"/>
                    </a:cubicBezTo>
                    <a:cubicBezTo>
                      <a:pt x="638" y="40"/>
                      <a:pt x="638" y="40"/>
                      <a:pt x="638" y="40"/>
                    </a:cubicBezTo>
                    <a:cubicBezTo>
                      <a:pt x="629" y="19"/>
                      <a:pt x="629" y="19"/>
                      <a:pt x="629" y="19"/>
                    </a:cubicBezTo>
                    <a:lnTo>
                      <a:pt x="643" y="19"/>
                    </a:lnTo>
                    <a:close/>
                    <a:moveTo>
                      <a:pt x="596" y="19"/>
                    </a:moveTo>
                    <a:cubicBezTo>
                      <a:pt x="619" y="19"/>
                      <a:pt x="619" y="19"/>
                      <a:pt x="619" y="19"/>
                    </a:cubicBezTo>
                    <a:cubicBezTo>
                      <a:pt x="619" y="40"/>
                      <a:pt x="619" y="40"/>
                      <a:pt x="619" y="40"/>
                    </a:cubicBezTo>
                    <a:cubicBezTo>
                      <a:pt x="596" y="40"/>
                      <a:pt x="596" y="40"/>
                      <a:pt x="596" y="40"/>
                    </a:cubicBezTo>
                    <a:lnTo>
                      <a:pt x="596" y="19"/>
                    </a:lnTo>
                    <a:close/>
                    <a:moveTo>
                      <a:pt x="568" y="19"/>
                    </a:moveTo>
                    <a:cubicBezTo>
                      <a:pt x="591" y="19"/>
                      <a:pt x="591" y="19"/>
                      <a:pt x="591" y="19"/>
                    </a:cubicBezTo>
                    <a:cubicBezTo>
                      <a:pt x="591" y="40"/>
                      <a:pt x="591" y="40"/>
                      <a:pt x="591" y="40"/>
                    </a:cubicBezTo>
                    <a:cubicBezTo>
                      <a:pt x="568" y="40"/>
                      <a:pt x="568" y="40"/>
                      <a:pt x="568" y="40"/>
                    </a:cubicBezTo>
                    <a:lnTo>
                      <a:pt x="568" y="19"/>
                    </a:lnTo>
                    <a:close/>
                    <a:moveTo>
                      <a:pt x="688" y="94"/>
                    </a:moveTo>
                    <a:cubicBezTo>
                      <a:pt x="49" y="94"/>
                      <a:pt x="49" y="94"/>
                      <a:pt x="49" y="94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688" y="89"/>
                      <a:pt x="688" y="89"/>
                      <a:pt x="688" y="89"/>
                    </a:cubicBezTo>
                    <a:lnTo>
                      <a:pt x="688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09" name="Oval 12"/>
              <p:cNvSpPr>
                <a:spLocks noChangeArrowheads="1"/>
              </p:cNvSpPr>
              <p:nvPr/>
            </p:nvSpPr>
            <p:spPr bwMode="auto">
              <a:xfrm>
                <a:off x="2405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0" name="Oval 13"/>
              <p:cNvSpPr>
                <a:spLocks noChangeArrowheads="1"/>
              </p:cNvSpPr>
              <p:nvPr/>
            </p:nvSpPr>
            <p:spPr bwMode="auto">
              <a:xfrm>
                <a:off x="2244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1" name="Oval 14"/>
              <p:cNvSpPr>
                <a:spLocks noChangeArrowheads="1"/>
              </p:cNvSpPr>
              <p:nvPr/>
            </p:nvSpPr>
            <p:spPr bwMode="auto">
              <a:xfrm>
                <a:off x="2083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2" name="Freeform 15"/>
              <p:cNvSpPr>
                <a:spLocks/>
              </p:cNvSpPr>
              <p:nvPr/>
            </p:nvSpPr>
            <p:spPr bwMode="auto">
              <a:xfrm>
                <a:off x="2152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3" name="Freeform 16"/>
              <p:cNvSpPr>
                <a:spLocks/>
              </p:cNvSpPr>
              <p:nvPr/>
            </p:nvSpPr>
            <p:spPr bwMode="auto">
              <a:xfrm>
                <a:off x="2313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4" name="Freeform 17"/>
              <p:cNvSpPr>
                <a:spLocks/>
              </p:cNvSpPr>
              <p:nvPr/>
            </p:nvSpPr>
            <p:spPr bwMode="auto">
              <a:xfrm>
                <a:off x="2471" y="4694"/>
                <a:ext cx="57" cy="48"/>
              </a:xfrm>
              <a:custGeom>
                <a:avLst/>
                <a:gdLst>
                  <a:gd name="T0" fmla="*/ 0 w 24"/>
                  <a:gd name="T1" fmla="*/ 0 h 20"/>
                  <a:gd name="T2" fmla="*/ 15 w 24"/>
                  <a:gd name="T3" fmla="*/ 20 h 20"/>
                  <a:gd name="T4" fmla="*/ 24 w 24"/>
                  <a:gd name="T5" fmla="*/ 3 h 20"/>
                  <a:gd name="T6" fmla="*/ 24 w 24"/>
                  <a:gd name="T7" fmla="*/ 0 h 20"/>
                  <a:gd name="T8" fmla="*/ 0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0" y="0"/>
                    </a:moveTo>
                    <a:cubicBezTo>
                      <a:pt x="8" y="3"/>
                      <a:pt x="14" y="11"/>
                      <a:pt x="15" y="20"/>
                    </a:cubicBezTo>
                    <a:cubicBezTo>
                      <a:pt x="20" y="16"/>
                      <a:pt x="24" y="10"/>
                      <a:pt x="24" y="3"/>
                    </a:cubicBezTo>
                    <a:cubicBezTo>
                      <a:pt x="24" y="2"/>
                      <a:pt x="24" y="1"/>
                      <a:pt x="2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5" name="Freeform 18"/>
              <p:cNvSpPr>
                <a:spLocks noEditPoints="1"/>
              </p:cNvSpPr>
              <p:nvPr/>
            </p:nvSpPr>
            <p:spPr bwMode="auto">
              <a:xfrm>
                <a:off x="1946" y="4362"/>
                <a:ext cx="1987" cy="387"/>
              </a:xfrm>
              <a:custGeom>
                <a:avLst/>
                <a:gdLst>
                  <a:gd name="T0" fmla="*/ 825 w 840"/>
                  <a:gd name="T1" fmla="*/ 122 h 161"/>
                  <a:gd name="T2" fmla="*/ 796 w 840"/>
                  <a:gd name="T3" fmla="*/ 124 h 161"/>
                  <a:gd name="T4" fmla="*/ 814 w 840"/>
                  <a:gd name="T5" fmla="*/ 120 h 161"/>
                  <a:gd name="T6" fmla="*/ 801 w 840"/>
                  <a:gd name="T7" fmla="*/ 45 h 161"/>
                  <a:gd name="T8" fmla="*/ 779 w 840"/>
                  <a:gd name="T9" fmla="*/ 15 h 161"/>
                  <a:gd name="T10" fmla="*/ 730 w 840"/>
                  <a:gd name="T11" fmla="*/ 8 h 161"/>
                  <a:gd name="T12" fmla="*/ 748 w 840"/>
                  <a:gd name="T13" fmla="*/ 4 h 161"/>
                  <a:gd name="T14" fmla="*/ 82 w 840"/>
                  <a:gd name="T15" fmla="*/ 0 h 161"/>
                  <a:gd name="T16" fmla="*/ 82 w 840"/>
                  <a:gd name="T17" fmla="*/ 8 h 161"/>
                  <a:gd name="T18" fmla="*/ 87 w 840"/>
                  <a:gd name="T19" fmla="*/ 15 h 161"/>
                  <a:gd name="T20" fmla="*/ 34 w 840"/>
                  <a:gd name="T21" fmla="*/ 35 h 161"/>
                  <a:gd name="T22" fmla="*/ 15 w 840"/>
                  <a:gd name="T23" fmla="*/ 45 h 161"/>
                  <a:gd name="T24" fmla="*/ 36 w 840"/>
                  <a:gd name="T25" fmla="*/ 120 h 161"/>
                  <a:gd name="T26" fmla="*/ 18 w 840"/>
                  <a:gd name="T27" fmla="*/ 124 h 161"/>
                  <a:gd name="T28" fmla="*/ 3 w 840"/>
                  <a:gd name="T29" fmla="*/ 122 h 161"/>
                  <a:gd name="T30" fmla="*/ 0 w 840"/>
                  <a:gd name="T31" fmla="*/ 141 h 161"/>
                  <a:gd name="T32" fmla="*/ 15 w 840"/>
                  <a:gd name="T33" fmla="*/ 144 h 161"/>
                  <a:gd name="T34" fmla="*/ 43 w 840"/>
                  <a:gd name="T35" fmla="*/ 141 h 161"/>
                  <a:gd name="T36" fmla="*/ 67 w 840"/>
                  <a:gd name="T37" fmla="*/ 132 h 161"/>
                  <a:gd name="T38" fmla="*/ 369 w 840"/>
                  <a:gd name="T39" fmla="*/ 161 h 161"/>
                  <a:gd name="T40" fmla="*/ 568 w 840"/>
                  <a:gd name="T41" fmla="*/ 132 h 161"/>
                  <a:gd name="T42" fmla="*/ 787 w 840"/>
                  <a:gd name="T43" fmla="*/ 158 h 161"/>
                  <a:gd name="T44" fmla="*/ 822 w 840"/>
                  <a:gd name="T45" fmla="*/ 141 h 161"/>
                  <a:gd name="T46" fmla="*/ 837 w 840"/>
                  <a:gd name="T47" fmla="*/ 144 h 161"/>
                  <a:gd name="T48" fmla="*/ 840 w 840"/>
                  <a:gd name="T49" fmla="*/ 125 h 161"/>
                  <a:gd name="T50" fmla="*/ 667 w 840"/>
                  <a:gd name="T51" fmla="*/ 8 h 161"/>
                  <a:gd name="T52" fmla="*/ 722 w 840"/>
                  <a:gd name="T53" fmla="*/ 15 h 161"/>
                  <a:gd name="T54" fmla="*/ 667 w 840"/>
                  <a:gd name="T55" fmla="*/ 8 h 161"/>
                  <a:gd name="T56" fmla="*/ 658 w 840"/>
                  <a:gd name="T57" fmla="*/ 8 h 161"/>
                  <a:gd name="T58" fmla="*/ 603 w 840"/>
                  <a:gd name="T59" fmla="*/ 15 h 161"/>
                  <a:gd name="T60" fmla="*/ 540 w 840"/>
                  <a:gd name="T61" fmla="*/ 8 h 161"/>
                  <a:gd name="T62" fmla="*/ 595 w 840"/>
                  <a:gd name="T63" fmla="*/ 15 h 161"/>
                  <a:gd name="T64" fmla="*/ 540 w 840"/>
                  <a:gd name="T65" fmla="*/ 8 h 161"/>
                  <a:gd name="T66" fmla="*/ 531 w 840"/>
                  <a:gd name="T67" fmla="*/ 8 h 161"/>
                  <a:gd name="T68" fmla="*/ 476 w 840"/>
                  <a:gd name="T69" fmla="*/ 15 h 161"/>
                  <a:gd name="T70" fmla="*/ 413 w 840"/>
                  <a:gd name="T71" fmla="*/ 8 h 161"/>
                  <a:gd name="T72" fmla="*/ 468 w 840"/>
                  <a:gd name="T73" fmla="*/ 15 h 161"/>
                  <a:gd name="T74" fmla="*/ 413 w 840"/>
                  <a:gd name="T75" fmla="*/ 8 h 161"/>
                  <a:gd name="T76" fmla="*/ 404 w 840"/>
                  <a:gd name="T77" fmla="*/ 8 h 161"/>
                  <a:gd name="T78" fmla="*/ 349 w 840"/>
                  <a:gd name="T79" fmla="*/ 15 h 161"/>
                  <a:gd name="T80" fmla="*/ 286 w 840"/>
                  <a:gd name="T81" fmla="*/ 8 h 161"/>
                  <a:gd name="T82" fmla="*/ 341 w 840"/>
                  <a:gd name="T83" fmla="*/ 15 h 161"/>
                  <a:gd name="T84" fmla="*/ 286 w 840"/>
                  <a:gd name="T85" fmla="*/ 8 h 161"/>
                  <a:gd name="T86" fmla="*/ 277 w 840"/>
                  <a:gd name="T87" fmla="*/ 8 h 161"/>
                  <a:gd name="T88" fmla="*/ 222 w 840"/>
                  <a:gd name="T89" fmla="*/ 15 h 161"/>
                  <a:gd name="T90" fmla="*/ 159 w 840"/>
                  <a:gd name="T91" fmla="*/ 8 h 161"/>
                  <a:gd name="T92" fmla="*/ 214 w 840"/>
                  <a:gd name="T93" fmla="*/ 15 h 161"/>
                  <a:gd name="T94" fmla="*/ 159 w 840"/>
                  <a:gd name="T95" fmla="*/ 8 h 161"/>
                  <a:gd name="T96" fmla="*/ 150 w 840"/>
                  <a:gd name="T97" fmla="*/ 8 h 161"/>
                  <a:gd name="T98" fmla="*/ 95 w 840"/>
                  <a:gd name="T99" fmla="*/ 15 h 161"/>
                  <a:gd name="T100" fmla="*/ 753 w 840"/>
                  <a:gd name="T101" fmla="*/ 126 h 161"/>
                  <a:gd name="T102" fmla="*/ 82 w 840"/>
                  <a:gd name="T103" fmla="*/ 120 h 161"/>
                  <a:gd name="T104" fmla="*/ 753 w 840"/>
                  <a:gd name="T105" fmla="*/ 126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40" h="161">
                    <a:moveTo>
                      <a:pt x="837" y="122"/>
                    </a:moveTo>
                    <a:cubicBezTo>
                      <a:pt x="825" y="122"/>
                      <a:pt x="825" y="122"/>
                      <a:pt x="825" y="122"/>
                    </a:cubicBezTo>
                    <a:cubicBezTo>
                      <a:pt x="823" y="122"/>
                      <a:pt x="822" y="123"/>
                      <a:pt x="822" y="124"/>
                    </a:cubicBezTo>
                    <a:cubicBezTo>
                      <a:pt x="796" y="124"/>
                      <a:pt x="796" y="124"/>
                      <a:pt x="796" y="124"/>
                    </a:cubicBezTo>
                    <a:cubicBezTo>
                      <a:pt x="797" y="123"/>
                      <a:pt x="798" y="122"/>
                      <a:pt x="799" y="120"/>
                    </a:cubicBezTo>
                    <a:cubicBezTo>
                      <a:pt x="814" y="120"/>
                      <a:pt x="814" y="120"/>
                      <a:pt x="814" y="120"/>
                    </a:cubicBezTo>
                    <a:cubicBezTo>
                      <a:pt x="814" y="45"/>
                      <a:pt x="814" y="45"/>
                      <a:pt x="814" y="45"/>
                    </a:cubicBezTo>
                    <a:cubicBezTo>
                      <a:pt x="801" y="45"/>
                      <a:pt x="801" y="45"/>
                      <a:pt x="801" y="45"/>
                    </a:cubicBezTo>
                    <a:cubicBezTo>
                      <a:pt x="801" y="35"/>
                      <a:pt x="801" y="35"/>
                      <a:pt x="801" y="35"/>
                    </a:cubicBezTo>
                    <a:cubicBezTo>
                      <a:pt x="801" y="24"/>
                      <a:pt x="791" y="15"/>
                      <a:pt x="779" y="15"/>
                    </a:cubicBezTo>
                    <a:cubicBezTo>
                      <a:pt x="730" y="15"/>
                      <a:pt x="730" y="15"/>
                      <a:pt x="730" y="15"/>
                    </a:cubicBezTo>
                    <a:cubicBezTo>
                      <a:pt x="730" y="8"/>
                      <a:pt x="730" y="8"/>
                      <a:pt x="730" y="8"/>
                    </a:cubicBezTo>
                    <a:cubicBezTo>
                      <a:pt x="744" y="8"/>
                      <a:pt x="744" y="8"/>
                      <a:pt x="744" y="8"/>
                    </a:cubicBezTo>
                    <a:cubicBezTo>
                      <a:pt x="746" y="8"/>
                      <a:pt x="748" y="6"/>
                      <a:pt x="748" y="4"/>
                    </a:cubicBezTo>
                    <a:cubicBezTo>
                      <a:pt x="748" y="2"/>
                      <a:pt x="746" y="0"/>
                      <a:pt x="74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9" y="0"/>
                      <a:pt x="78" y="2"/>
                      <a:pt x="78" y="4"/>
                    </a:cubicBezTo>
                    <a:cubicBezTo>
                      <a:pt x="78" y="6"/>
                      <a:pt x="79" y="8"/>
                      <a:pt x="82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44" y="15"/>
                      <a:pt x="34" y="24"/>
                      <a:pt x="34" y="3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37" y="122"/>
                      <a:pt x="38" y="123"/>
                      <a:pt x="39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8" y="123"/>
                      <a:pt x="17" y="122"/>
                      <a:pt x="15" y="122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1" y="122"/>
                      <a:pt x="0" y="123"/>
                      <a:pt x="0" y="125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43"/>
                      <a:pt x="1" y="144"/>
                      <a:pt x="3" y="144"/>
                    </a:cubicBezTo>
                    <a:cubicBezTo>
                      <a:pt x="15" y="144"/>
                      <a:pt x="15" y="144"/>
                      <a:pt x="15" y="144"/>
                    </a:cubicBezTo>
                    <a:cubicBezTo>
                      <a:pt x="17" y="144"/>
                      <a:pt x="18" y="143"/>
                      <a:pt x="18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8"/>
                      <a:pt x="47" y="155"/>
                      <a:pt x="52" y="158"/>
                    </a:cubicBezTo>
                    <a:cubicBezTo>
                      <a:pt x="53" y="150"/>
                      <a:pt x="60" y="137"/>
                      <a:pt x="67" y="132"/>
                    </a:cubicBezTo>
                    <a:cubicBezTo>
                      <a:pt x="266" y="132"/>
                      <a:pt x="266" y="132"/>
                      <a:pt x="266" y="132"/>
                    </a:cubicBezTo>
                    <a:cubicBezTo>
                      <a:pt x="369" y="161"/>
                      <a:pt x="369" y="161"/>
                      <a:pt x="369" y="161"/>
                    </a:cubicBezTo>
                    <a:cubicBezTo>
                      <a:pt x="466" y="161"/>
                      <a:pt x="466" y="161"/>
                      <a:pt x="466" y="161"/>
                    </a:cubicBezTo>
                    <a:cubicBezTo>
                      <a:pt x="568" y="132"/>
                      <a:pt x="568" y="132"/>
                      <a:pt x="568" y="132"/>
                    </a:cubicBezTo>
                    <a:cubicBezTo>
                      <a:pt x="773" y="132"/>
                      <a:pt x="773" y="132"/>
                      <a:pt x="773" y="132"/>
                    </a:cubicBezTo>
                    <a:cubicBezTo>
                      <a:pt x="780" y="137"/>
                      <a:pt x="787" y="150"/>
                      <a:pt x="787" y="158"/>
                    </a:cubicBezTo>
                    <a:cubicBezTo>
                      <a:pt x="793" y="155"/>
                      <a:pt x="797" y="148"/>
                      <a:pt x="797" y="141"/>
                    </a:cubicBezTo>
                    <a:cubicBezTo>
                      <a:pt x="822" y="141"/>
                      <a:pt x="822" y="141"/>
                      <a:pt x="822" y="141"/>
                    </a:cubicBezTo>
                    <a:cubicBezTo>
                      <a:pt x="822" y="143"/>
                      <a:pt x="823" y="144"/>
                      <a:pt x="825" y="144"/>
                    </a:cubicBezTo>
                    <a:cubicBezTo>
                      <a:pt x="837" y="144"/>
                      <a:pt x="837" y="144"/>
                      <a:pt x="837" y="144"/>
                    </a:cubicBezTo>
                    <a:cubicBezTo>
                      <a:pt x="839" y="144"/>
                      <a:pt x="840" y="143"/>
                      <a:pt x="840" y="141"/>
                    </a:cubicBezTo>
                    <a:cubicBezTo>
                      <a:pt x="840" y="125"/>
                      <a:pt x="840" y="125"/>
                      <a:pt x="840" y="125"/>
                    </a:cubicBezTo>
                    <a:cubicBezTo>
                      <a:pt x="840" y="123"/>
                      <a:pt x="839" y="122"/>
                      <a:pt x="837" y="122"/>
                    </a:cubicBezTo>
                    <a:close/>
                    <a:moveTo>
                      <a:pt x="667" y="8"/>
                    </a:moveTo>
                    <a:cubicBezTo>
                      <a:pt x="722" y="8"/>
                      <a:pt x="722" y="8"/>
                      <a:pt x="722" y="8"/>
                    </a:cubicBezTo>
                    <a:cubicBezTo>
                      <a:pt x="722" y="15"/>
                      <a:pt x="722" y="15"/>
                      <a:pt x="722" y="15"/>
                    </a:cubicBezTo>
                    <a:cubicBezTo>
                      <a:pt x="667" y="15"/>
                      <a:pt x="667" y="15"/>
                      <a:pt x="667" y="15"/>
                    </a:cubicBezTo>
                    <a:lnTo>
                      <a:pt x="667" y="8"/>
                    </a:lnTo>
                    <a:close/>
                    <a:moveTo>
                      <a:pt x="603" y="8"/>
                    </a:moveTo>
                    <a:cubicBezTo>
                      <a:pt x="658" y="8"/>
                      <a:pt x="658" y="8"/>
                      <a:pt x="658" y="8"/>
                    </a:cubicBezTo>
                    <a:cubicBezTo>
                      <a:pt x="658" y="15"/>
                      <a:pt x="658" y="15"/>
                      <a:pt x="658" y="15"/>
                    </a:cubicBezTo>
                    <a:cubicBezTo>
                      <a:pt x="603" y="15"/>
                      <a:pt x="603" y="15"/>
                      <a:pt x="603" y="15"/>
                    </a:cubicBezTo>
                    <a:lnTo>
                      <a:pt x="603" y="8"/>
                    </a:lnTo>
                    <a:close/>
                    <a:moveTo>
                      <a:pt x="540" y="8"/>
                    </a:moveTo>
                    <a:cubicBezTo>
                      <a:pt x="595" y="8"/>
                      <a:pt x="595" y="8"/>
                      <a:pt x="595" y="8"/>
                    </a:cubicBezTo>
                    <a:cubicBezTo>
                      <a:pt x="595" y="15"/>
                      <a:pt x="595" y="15"/>
                      <a:pt x="595" y="15"/>
                    </a:cubicBezTo>
                    <a:cubicBezTo>
                      <a:pt x="540" y="15"/>
                      <a:pt x="540" y="15"/>
                      <a:pt x="540" y="15"/>
                    </a:cubicBezTo>
                    <a:lnTo>
                      <a:pt x="540" y="8"/>
                    </a:lnTo>
                    <a:close/>
                    <a:moveTo>
                      <a:pt x="476" y="8"/>
                    </a:moveTo>
                    <a:cubicBezTo>
                      <a:pt x="531" y="8"/>
                      <a:pt x="531" y="8"/>
                      <a:pt x="531" y="8"/>
                    </a:cubicBezTo>
                    <a:cubicBezTo>
                      <a:pt x="531" y="15"/>
                      <a:pt x="531" y="15"/>
                      <a:pt x="531" y="15"/>
                    </a:cubicBezTo>
                    <a:cubicBezTo>
                      <a:pt x="476" y="15"/>
                      <a:pt x="476" y="15"/>
                      <a:pt x="476" y="15"/>
                    </a:cubicBezTo>
                    <a:lnTo>
                      <a:pt x="476" y="8"/>
                    </a:lnTo>
                    <a:close/>
                    <a:moveTo>
                      <a:pt x="413" y="8"/>
                    </a:moveTo>
                    <a:cubicBezTo>
                      <a:pt x="468" y="8"/>
                      <a:pt x="468" y="8"/>
                      <a:pt x="468" y="8"/>
                    </a:cubicBezTo>
                    <a:cubicBezTo>
                      <a:pt x="468" y="15"/>
                      <a:pt x="468" y="15"/>
                      <a:pt x="468" y="15"/>
                    </a:cubicBezTo>
                    <a:cubicBezTo>
                      <a:pt x="413" y="15"/>
                      <a:pt x="413" y="15"/>
                      <a:pt x="413" y="15"/>
                    </a:cubicBezTo>
                    <a:lnTo>
                      <a:pt x="413" y="8"/>
                    </a:lnTo>
                    <a:close/>
                    <a:moveTo>
                      <a:pt x="349" y="8"/>
                    </a:moveTo>
                    <a:cubicBezTo>
                      <a:pt x="404" y="8"/>
                      <a:pt x="404" y="8"/>
                      <a:pt x="404" y="8"/>
                    </a:cubicBezTo>
                    <a:cubicBezTo>
                      <a:pt x="404" y="15"/>
                      <a:pt x="404" y="15"/>
                      <a:pt x="404" y="15"/>
                    </a:cubicBezTo>
                    <a:cubicBezTo>
                      <a:pt x="349" y="15"/>
                      <a:pt x="349" y="15"/>
                      <a:pt x="349" y="15"/>
                    </a:cubicBezTo>
                    <a:lnTo>
                      <a:pt x="349" y="8"/>
                    </a:lnTo>
                    <a:close/>
                    <a:moveTo>
                      <a:pt x="286" y="8"/>
                    </a:moveTo>
                    <a:cubicBezTo>
                      <a:pt x="341" y="8"/>
                      <a:pt x="341" y="8"/>
                      <a:pt x="341" y="8"/>
                    </a:cubicBezTo>
                    <a:cubicBezTo>
                      <a:pt x="341" y="15"/>
                      <a:pt x="341" y="15"/>
                      <a:pt x="341" y="15"/>
                    </a:cubicBezTo>
                    <a:cubicBezTo>
                      <a:pt x="286" y="15"/>
                      <a:pt x="286" y="15"/>
                      <a:pt x="286" y="15"/>
                    </a:cubicBezTo>
                    <a:lnTo>
                      <a:pt x="286" y="8"/>
                    </a:lnTo>
                    <a:close/>
                    <a:moveTo>
                      <a:pt x="222" y="8"/>
                    </a:moveTo>
                    <a:cubicBezTo>
                      <a:pt x="277" y="8"/>
                      <a:pt x="277" y="8"/>
                      <a:pt x="277" y="8"/>
                    </a:cubicBezTo>
                    <a:cubicBezTo>
                      <a:pt x="277" y="15"/>
                      <a:pt x="277" y="15"/>
                      <a:pt x="277" y="15"/>
                    </a:cubicBezTo>
                    <a:cubicBezTo>
                      <a:pt x="222" y="15"/>
                      <a:pt x="222" y="15"/>
                      <a:pt x="222" y="15"/>
                    </a:cubicBezTo>
                    <a:lnTo>
                      <a:pt x="222" y="8"/>
                    </a:lnTo>
                    <a:close/>
                    <a:moveTo>
                      <a:pt x="159" y="8"/>
                    </a:moveTo>
                    <a:cubicBezTo>
                      <a:pt x="214" y="8"/>
                      <a:pt x="214" y="8"/>
                      <a:pt x="214" y="8"/>
                    </a:cubicBezTo>
                    <a:cubicBezTo>
                      <a:pt x="214" y="15"/>
                      <a:pt x="214" y="15"/>
                      <a:pt x="214" y="15"/>
                    </a:cubicBezTo>
                    <a:cubicBezTo>
                      <a:pt x="159" y="15"/>
                      <a:pt x="159" y="15"/>
                      <a:pt x="159" y="15"/>
                    </a:cubicBezTo>
                    <a:lnTo>
                      <a:pt x="159" y="8"/>
                    </a:lnTo>
                    <a:close/>
                    <a:moveTo>
                      <a:pt x="95" y="8"/>
                    </a:moveTo>
                    <a:cubicBezTo>
                      <a:pt x="150" y="8"/>
                      <a:pt x="150" y="8"/>
                      <a:pt x="150" y="8"/>
                    </a:cubicBezTo>
                    <a:cubicBezTo>
                      <a:pt x="150" y="15"/>
                      <a:pt x="150" y="15"/>
                      <a:pt x="150" y="15"/>
                    </a:cubicBezTo>
                    <a:cubicBezTo>
                      <a:pt x="95" y="15"/>
                      <a:pt x="95" y="15"/>
                      <a:pt x="95" y="15"/>
                    </a:cubicBezTo>
                    <a:lnTo>
                      <a:pt x="95" y="8"/>
                    </a:lnTo>
                    <a:close/>
                    <a:moveTo>
                      <a:pt x="753" y="126"/>
                    </a:moveTo>
                    <a:cubicBezTo>
                      <a:pt x="82" y="126"/>
                      <a:pt x="82" y="126"/>
                      <a:pt x="82" y="126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753" y="120"/>
                      <a:pt x="753" y="120"/>
                      <a:pt x="753" y="120"/>
                    </a:cubicBezTo>
                    <a:lnTo>
                      <a:pt x="753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6" name="Oval 19"/>
              <p:cNvSpPr>
                <a:spLocks noChangeArrowheads="1"/>
              </p:cNvSpPr>
              <p:nvPr/>
            </p:nvSpPr>
            <p:spPr bwMode="auto">
              <a:xfrm>
                <a:off x="3387" y="4701"/>
                <a:ext cx="87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7" name="Oval 20"/>
              <p:cNvSpPr>
                <a:spLocks noChangeArrowheads="1"/>
              </p:cNvSpPr>
              <p:nvPr/>
            </p:nvSpPr>
            <p:spPr bwMode="auto">
              <a:xfrm>
                <a:off x="3547" y="4701"/>
                <a:ext cx="88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8" name="Oval 21"/>
              <p:cNvSpPr>
                <a:spLocks noChangeArrowheads="1"/>
              </p:cNvSpPr>
              <p:nvPr/>
            </p:nvSpPr>
            <p:spPr bwMode="auto">
              <a:xfrm>
                <a:off x="3706" y="4701"/>
                <a:ext cx="90" cy="8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19" name="Freeform 22"/>
              <p:cNvSpPr>
                <a:spLocks/>
              </p:cNvSpPr>
              <p:nvPr/>
            </p:nvSpPr>
            <p:spPr bwMode="auto">
              <a:xfrm>
                <a:off x="3616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8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0" name="Freeform 23"/>
              <p:cNvSpPr>
                <a:spLocks/>
              </p:cNvSpPr>
              <p:nvPr/>
            </p:nvSpPr>
            <p:spPr bwMode="auto">
              <a:xfrm>
                <a:off x="3455" y="4694"/>
                <a:ext cx="111" cy="55"/>
              </a:xfrm>
              <a:custGeom>
                <a:avLst/>
                <a:gdLst>
                  <a:gd name="T0" fmla="*/ 47 w 47"/>
                  <a:gd name="T1" fmla="*/ 0 h 23"/>
                  <a:gd name="T2" fmla="*/ 0 w 47"/>
                  <a:gd name="T3" fmla="*/ 0 h 23"/>
                  <a:gd name="T4" fmla="*/ 14 w 47"/>
                  <a:gd name="T5" fmla="*/ 22 h 23"/>
                  <a:gd name="T6" fmla="*/ 14 w 47"/>
                  <a:gd name="T7" fmla="*/ 23 h 23"/>
                  <a:gd name="T8" fmla="*/ 33 w 47"/>
                  <a:gd name="T9" fmla="*/ 23 h 23"/>
                  <a:gd name="T10" fmla="*/ 33 w 47"/>
                  <a:gd name="T11" fmla="*/ 22 h 23"/>
                  <a:gd name="T12" fmla="*/ 47 w 4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3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3"/>
                      <a:pt x="14" y="12"/>
                      <a:pt x="14" y="22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12"/>
                      <a:pt x="39" y="3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1" name="Freeform 24"/>
              <p:cNvSpPr>
                <a:spLocks/>
              </p:cNvSpPr>
              <p:nvPr/>
            </p:nvSpPr>
            <p:spPr bwMode="auto">
              <a:xfrm>
                <a:off x="3351" y="4694"/>
                <a:ext cx="57" cy="48"/>
              </a:xfrm>
              <a:custGeom>
                <a:avLst/>
                <a:gdLst>
                  <a:gd name="T0" fmla="*/ 24 w 24"/>
                  <a:gd name="T1" fmla="*/ 0 h 20"/>
                  <a:gd name="T2" fmla="*/ 0 w 24"/>
                  <a:gd name="T3" fmla="*/ 0 h 20"/>
                  <a:gd name="T4" fmla="*/ 0 w 24"/>
                  <a:gd name="T5" fmla="*/ 3 h 20"/>
                  <a:gd name="T6" fmla="*/ 9 w 24"/>
                  <a:gd name="T7" fmla="*/ 20 h 20"/>
                  <a:gd name="T8" fmla="*/ 24 w 2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10"/>
                      <a:pt x="4" y="16"/>
                      <a:pt x="9" y="20"/>
                    </a:cubicBezTo>
                    <a:cubicBezTo>
                      <a:pt x="10" y="11"/>
                      <a:pt x="16" y="3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2" name="Oval 50"/>
              <p:cNvSpPr>
                <a:spLocks noChangeArrowheads="1"/>
              </p:cNvSpPr>
              <p:nvPr/>
            </p:nvSpPr>
            <p:spPr bwMode="auto">
              <a:xfrm>
                <a:off x="2114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3" name="Freeform 51"/>
              <p:cNvSpPr>
                <a:spLocks noEditPoints="1"/>
              </p:cNvSpPr>
              <p:nvPr/>
            </p:nvSpPr>
            <p:spPr bwMode="auto">
              <a:xfrm>
                <a:off x="210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4" name="Oval 52"/>
              <p:cNvSpPr>
                <a:spLocks noChangeArrowheads="1"/>
              </p:cNvSpPr>
              <p:nvPr/>
            </p:nvSpPr>
            <p:spPr bwMode="auto">
              <a:xfrm>
                <a:off x="2273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5" name="Freeform 53"/>
              <p:cNvSpPr>
                <a:spLocks noEditPoints="1"/>
              </p:cNvSpPr>
              <p:nvPr/>
            </p:nvSpPr>
            <p:spPr bwMode="auto">
              <a:xfrm>
                <a:off x="2261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6" name="Oval 54"/>
              <p:cNvSpPr>
                <a:spLocks noChangeArrowheads="1"/>
              </p:cNvSpPr>
              <p:nvPr/>
            </p:nvSpPr>
            <p:spPr bwMode="auto">
              <a:xfrm>
                <a:off x="243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7" name="Freeform 55"/>
              <p:cNvSpPr>
                <a:spLocks noEditPoints="1"/>
              </p:cNvSpPr>
              <p:nvPr/>
            </p:nvSpPr>
            <p:spPr bwMode="auto">
              <a:xfrm>
                <a:off x="2419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7" y="2"/>
                      <a:pt x="2" y="6"/>
                      <a:pt x="2" y="12"/>
                    </a:cubicBezTo>
                    <a:cubicBezTo>
                      <a:pt x="2" y="17"/>
                      <a:pt x="7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8" name="Oval 56"/>
              <p:cNvSpPr>
                <a:spLocks noChangeArrowheads="1"/>
              </p:cNvSpPr>
              <p:nvPr/>
            </p:nvSpPr>
            <p:spPr bwMode="auto">
              <a:xfrm>
                <a:off x="3415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29" name="Freeform 57"/>
              <p:cNvSpPr>
                <a:spLocks noEditPoints="1"/>
              </p:cNvSpPr>
              <p:nvPr/>
            </p:nvSpPr>
            <p:spPr bwMode="auto">
              <a:xfrm>
                <a:off x="3403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0" name="Oval 58"/>
              <p:cNvSpPr>
                <a:spLocks noChangeArrowheads="1"/>
              </p:cNvSpPr>
              <p:nvPr/>
            </p:nvSpPr>
            <p:spPr bwMode="auto">
              <a:xfrm>
                <a:off x="3576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1" name="Freeform 59"/>
              <p:cNvSpPr>
                <a:spLocks noEditPoints="1"/>
              </p:cNvSpPr>
              <p:nvPr/>
            </p:nvSpPr>
            <p:spPr bwMode="auto">
              <a:xfrm>
                <a:off x="3562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2" name="Oval 60"/>
              <p:cNvSpPr>
                <a:spLocks noChangeArrowheads="1"/>
              </p:cNvSpPr>
              <p:nvPr/>
            </p:nvSpPr>
            <p:spPr bwMode="auto">
              <a:xfrm>
                <a:off x="3737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3" name="Freeform 61"/>
              <p:cNvSpPr>
                <a:spLocks noEditPoints="1"/>
              </p:cNvSpPr>
              <p:nvPr/>
            </p:nvSpPr>
            <p:spPr bwMode="auto">
              <a:xfrm>
                <a:off x="3722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4" name="Oval 62"/>
              <p:cNvSpPr>
                <a:spLocks noChangeArrowheads="1"/>
              </p:cNvSpPr>
              <p:nvPr/>
            </p:nvSpPr>
            <p:spPr bwMode="auto">
              <a:xfrm>
                <a:off x="4120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5" name="Freeform 63"/>
              <p:cNvSpPr>
                <a:spLocks noEditPoints="1"/>
              </p:cNvSpPr>
              <p:nvPr/>
            </p:nvSpPr>
            <p:spPr bwMode="auto">
              <a:xfrm>
                <a:off x="4106" y="4718"/>
                <a:ext cx="56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6" name="Oval 64"/>
              <p:cNvSpPr>
                <a:spLocks noChangeArrowheads="1"/>
              </p:cNvSpPr>
              <p:nvPr/>
            </p:nvSpPr>
            <p:spPr bwMode="auto">
              <a:xfrm>
                <a:off x="4278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7" name="Freeform 65"/>
              <p:cNvSpPr>
                <a:spLocks noEditPoints="1"/>
              </p:cNvSpPr>
              <p:nvPr/>
            </p:nvSpPr>
            <p:spPr bwMode="auto">
              <a:xfrm>
                <a:off x="4266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8" name="Oval 66"/>
              <p:cNvSpPr>
                <a:spLocks noChangeArrowheads="1"/>
              </p:cNvSpPr>
              <p:nvPr/>
            </p:nvSpPr>
            <p:spPr bwMode="auto">
              <a:xfrm>
                <a:off x="4437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39" name="Freeform 67"/>
              <p:cNvSpPr>
                <a:spLocks noEditPoints="1"/>
              </p:cNvSpPr>
              <p:nvPr/>
            </p:nvSpPr>
            <p:spPr bwMode="auto">
              <a:xfrm>
                <a:off x="4425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0" name="Oval 68"/>
              <p:cNvSpPr>
                <a:spLocks noChangeArrowheads="1"/>
              </p:cNvSpPr>
              <p:nvPr/>
            </p:nvSpPr>
            <p:spPr bwMode="auto">
              <a:xfrm>
                <a:off x="5146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1" name="Freeform 69"/>
              <p:cNvSpPr>
                <a:spLocks noEditPoints="1"/>
              </p:cNvSpPr>
              <p:nvPr/>
            </p:nvSpPr>
            <p:spPr bwMode="auto">
              <a:xfrm>
                <a:off x="5134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2" name="Oval 70"/>
              <p:cNvSpPr>
                <a:spLocks noChangeArrowheads="1"/>
              </p:cNvSpPr>
              <p:nvPr/>
            </p:nvSpPr>
            <p:spPr bwMode="auto">
              <a:xfrm>
                <a:off x="5305" y="4730"/>
                <a:ext cx="30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3" name="Freeform 71"/>
              <p:cNvSpPr>
                <a:spLocks noEditPoints="1"/>
              </p:cNvSpPr>
              <p:nvPr/>
            </p:nvSpPr>
            <p:spPr bwMode="auto">
              <a:xfrm>
                <a:off x="5290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2"/>
                    </a:cubicBezTo>
                    <a:cubicBezTo>
                      <a:pt x="22" y="6"/>
                      <a:pt x="18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4" name="Oval 72"/>
              <p:cNvSpPr>
                <a:spLocks noChangeArrowheads="1"/>
              </p:cNvSpPr>
              <p:nvPr/>
            </p:nvSpPr>
            <p:spPr bwMode="auto">
              <a:xfrm>
                <a:off x="5463" y="4730"/>
                <a:ext cx="31" cy="3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45" name="Freeform 73"/>
              <p:cNvSpPr>
                <a:spLocks noEditPoints="1"/>
              </p:cNvSpPr>
              <p:nvPr/>
            </p:nvSpPr>
            <p:spPr bwMode="auto">
              <a:xfrm>
                <a:off x="5451" y="4718"/>
                <a:ext cx="57" cy="57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2 h 24"/>
                  <a:gd name="T12" fmla="*/ 2 w 24"/>
                  <a:gd name="T13" fmla="*/ 12 h 24"/>
                  <a:gd name="T14" fmla="*/ 12 w 24"/>
                  <a:gd name="T15" fmla="*/ 22 h 24"/>
                  <a:gd name="T16" fmla="*/ 22 w 24"/>
                  <a:gd name="T17" fmla="*/ 12 h 24"/>
                  <a:gd name="T18" fmla="*/ 12 w 24"/>
                  <a:gd name="T1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4"/>
                      <a:pt x="12" y="24"/>
                    </a:cubicBezTo>
                    <a:close/>
                    <a:moveTo>
                      <a:pt x="12" y="2"/>
                    </a:moveTo>
                    <a:cubicBezTo>
                      <a:pt x="6" y="2"/>
                      <a:pt x="2" y="6"/>
                      <a:pt x="2" y="12"/>
                    </a:cubicBezTo>
                    <a:cubicBezTo>
                      <a:pt x="2" y="17"/>
                      <a:pt x="6" y="22"/>
                      <a:pt x="12" y="22"/>
                    </a:cubicBezTo>
                    <a:cubicBezTo>
                      <a:pt x="17" y="22"/>
                      <a:pt x="22" y="17"/>
                      <a:pt x="22" y="12"/>
                    </a:cubicBezTo>
                    <a:cubicBezTo>
                      <a:pt x="22" y="6"/>
                      <a:pt x="17" y="2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cxnSp>
          <p:nvCxnSpPr>
            <p:cNvPr id="201" name="Straight Arrow Connector 200"/>
            <p:cNvCxnSpPr/>
            <p:nvPr/>
          </p:nvCxnSpPr>
          <p:spPr>
            <a:xfrm>
              <a:off x="5002769" y="3493725"/>
              <a:ext cx="425547" cy="0"/>
            </a:xfrm>
            <a:prstGeom prst="straightConnector1">
              <a:avLst/>
            </a:prstGeom>
            <a:grpFill/>
            <a:ln w="57150" cap="sq" cmpd="sng">
              <a:solidFill>
                <a:srgbClr val="C00000"/>
              </a:solidFill>
              <a:prstDash val="solid"/>
              <a:headEnd type="triangle"/>
              <a:tailEnd type="non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3816189" y="5211519"/>
            <a:ext cx="46554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Assurez-vous que TOUTES les voies ferrées sont dégagées avant de traverser.  S’il y a un train au passage à niveau, une fois qu’il est passé, </a:t>
            </a:r>
            <a:r>
              <a:rPr lang="fr-FR" sz="1400" b="1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regardez des deux côtés</a:t>
            </a:r>
            <a:r>
              <a:rPr lang="fr-FR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.  Assurez-vous </a:t>
            </a:r>
            <a:r>
              <a:rPr lang="fr-FR" sz="1400" b="1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qu’aucun autre train</a:t>
            </a:r>
            <a:r>
              <a:rPr lang="fr-FR" sz="14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n’approche sur les autres voies ferrées dans les deux directions.</a:t>
            </a:r>
            <a:endParaRPr lang="en-US" sz="1400" dirty="0"/>
          </a:p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0" y="1103971"/>
            <a:ext cx="3506242" cy="5420378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8001172" y="3205733"/>
            <a:ext cx="110521" cy="110521"/>
          </a:xfrm>
          <a:prstGeom prst="ellipse">
            <a:avLst/>
          </a:prstGeom>
          <a:solidFill>
            <a:srgbClr val="AE1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/>
          <p:cNvSpPr/>
          <p:nvPr/>
        </p:nvSpPr>
        <p:spPr>
          <a:xfrm>
            <a:off x="7744906" y="3208741"/>
            <a:ext cx="103910" cy="103910"/>
          </a:xfrm>
          <a:prstGeom prst="ellipse">
            <a:avLst/>
          </a:pr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D85BD-E96C-8C42-804B-468D46CAC78E}" type="datetime1">
              <a:rPr lang="en-CA" smtClean="0"/>
              <a:t>2020-08-28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12</a:t>
            </a:fld>
            <a:endParaRPr lang="en-US"/>
          </a:p>
        </p:txBody>
      </p:sp>
      <p:pic>
        <p:nvPicPr>
          <p:cNvPr id="250" name="Picture 24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6777" y="2511759"/>
            <a:ext cx="1823117" cy="1423461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BE079B1-0604-914D-A04B-B19ED0B4346A}"/>
              </a:ext>
            </a:extLst>
          </p:cNvPr>
          <p:cNvSpPr/>
          <p:nvPr/>
        </p:nvSpPr>
        <p:spPr>
          <a:xfrm>
            <a:off x="1216362" y="2100312"/>
            <a:ext cx="1324040" cy="1324040"/>
          </a:xfrm>
          <a:prstGeom prst="ellipse">
            <a:avLst/>
          </a:prstGeom>
          <a:noFill/>
          <a:ln w="92075">
            <a:solidFill>
              <a:srgbClr val="EB0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6FBF658-AA12-7F47-B5E9-CB478C368DB0}"/>
              </a:ext>
            </a:extLst>
          </p:cNvPr>
          <p:cNvCxnSpPr>
            <a:stCxn id="4" idx="5"/>
            <a:endCxn id="41" idx="1"/>
          </p:cNvCxnSpPr>
          <p:nvPr/>
        </p:nvCxnSpPr>
        <p:spPr>
          <a:xfrm>
            <a:off x="2346501" y="3230451"/>
            <a:ext cx="1223259" cy="2097480"/>
          </a:xfrm>
          <a:prstGeom prst="line">
            <a:avLst/>
          </a:prstGeom>
          <a:ln w="79375">
            <a:solidFill>
              <a:srgbClr val="EB03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18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7037E-7 L 1.67796 -3.7037E-7 " pathEditMode="relative" rAng="0" ptsTypes="AA">
                                      <p:cBhvr>
                                        <p:cTn id="11" dur="3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300"/>
                            </p:stCondLst>
                            <p:childTnLst>
                              <p:par>
                                <p:cTn id="1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07407E-6 L -1.40382 -4.07407E-6 " pathEditMode="relative" rAng="0" ptsTypes="AA">
                                      <p:cBhvr>
                                        <p:cTn id="14" dur="32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19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2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D09BECA-DA47-9F4C-941C-86989EAC0B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3694" y="1103971"/>
            <a:ext cx="5450305" cy="54290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700" b="1" dirty="0"/>
              <a:t>Passages </a:t>
            </a:r>
            <a:r>
              <a:rPr lang="en-US" sz="3700" b="1" dirty="0" err="1"/>
              <a:t>à</a:t>
            </a:r>
            <a:r>
              <a:rPr lang="en-US" sz="3700" b="1" dirty="0"/>
              <a:t> </a:t>
            </a:r>
            <a:r>
              <a:rPr lang="en-US" sz="3700" b="1" dirty="0" err="1"/>
              <a:t>niveau</a:t>
            </a:r>
            <a:r>
              <a:rPr lang="en-US" sz="3700" b="1" dirty="0"/>
              <a:t> </a:t>
            </a:r>
            <a:r>
              <a:rPr lang="en-US" sz="3700" b="1" dirty="0" err="1"/>
              <a:t>actifs</a:t>
            </a:r>
            <a:endParaRPr lang="en-US" sz="3700" b="1" dirty="0"/>
          </a:p>
        </p:txBody>
      </p:sp>
      <p:sp>
        <p:nvSpPr>
          <p:cNvPr id="6" name="Rectangle 5"/>
          <p:cNvSpPr/>
          <p:nvPr/>
        </p:nvSpPr>
        <p:spPr>
          <a:xfrm>
            <a:off x="127835" y="1410184"/>
            <a:ext cx="34380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Les passages à niveau dotés de feux clignotants, de cloches et de barrières s’abaissant ou abaissées vous indiquent qu’un train approche – </a:t>
            </a:r>
            <a:r>
              <a:rPr lang="fr-FR" b="1" dirty="0">
                <a:solidFill>
                  <a:srgbClr val="FF0000"/>
                </a:solidFill>
              </a:rPr>
              <a:t>vous devez vous ARRÊTER.</a:t>
            </a:r>
          </a:p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endParaRPr lang="en-US" dirty="0">
              <a:solidFill>
                <a:schemeClr val="bg1"/>
              </a:solidFill>
              <a:ea typeface="ITC Avant Garde Gothic Std Medium" charset="0"/>
              <a:cs typeface="ITC Avant Garde Gothic Std Medium" charset="0"/>
            </a:endParaRPr>
          </a:p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r>
              <a:rPr lang="fr-FR" b="1" dirty="0">
                <a:solidFill>
                  <a:srgbClr val="FF0000"/>
                </a:solidFill>
              </a:rPr>
              <a:t>RESTEZ À L’ARRÊT </a:t>
            </a:r>
            <a:r>
              <a:rPr lang="fr-FR" dirty="0">
                <a:solidFill>
                  <a:schemeClr val="bg1"/>
                </a:solidFill>
              </a:rPr>
              <a:t>jusqu’à ce que les voyants clignotants s’éteignent, que la cloche arrête de sonner et, s’il y a lieu, que les barrières soient complètement remontées.  Ne contournez ou ne passez jamais sous une barrière.</a:t>
            </a:r>
          </a:p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Clr>
                <a:srgbClr val="EB0029"/>
              </a:buClr>
              <a:buFont typeface="Arial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Les trains ont toujours la priorité.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6B945-7B48-F341-B36B-BDC99332F0F0}" type="datetime1">
              <a:rPr lang="en-CA" smtClean="0"/>
              <a:t>2020-08-26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29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Des trains </a:t>
            </a:r>
            <a:r>
              <a:rPr lang="en-US" b="1" dirty="0" err="1"/>
              <a:t>en</a:t>
            </a:r>
            <a:r>
              <a:rPr lang="en-US" b="1" dirty="0"/>
              <a:t> tout temps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6" r="-1"/>
          <a:stretch/>
        </p:blipFill>
        <p:spPr bwMode="auto">
          <a:xfrm>
            <a:off x="-349135" y="1098411"/>
            <a:ext cx="9493135" cy="543059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52336" y="4534469"/>
            <a:ext cx="4468769" cy="1752030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fr-FR" b="1" kern="0" dirty="0">
                <a:solidFill>
                  <a:schemeClr val="tx1"/>
                </a:solidFill>
                <a:ea typeface="ITC Avant Garde Gothic Std Medium" charset="0"/>
                <a:cs typeface="ITC Avant Garde Gothic Std Medium" charset="0"/>
              </a:rPr>
              <a:t>Si vous approchez d’un passage à niveau, attendez-vous toujours à y voir un train. </a:t>
            </a:r>
            <a:br>
              <a:rPr lang="fr-FR" b="1" kern="0" dirty="0">
                <a:solidFill>
                  <a:schemeClr val="tx1"/>
                </a:solidFill>
                <a:ea typeface="ITC Avant Garde Gothic Std Medium" charset="0"/>
                <a:cs typeface="ITC Avant Garde Gothic Std Medium" charset="0"/>
              </a:rPr>
            </a:br>
            <a:r>
              <a:rPr lang="fr-FR" sz="1400" kern="0" dirty="0">
                <a:solidFill>
                  <a:schemeClr val="tx1"/>
                </a:solidFill>
                <a:ea typeface="ITC Avant Garde Gothic Std Medium" charset="0"/>
                <a:cs typeface="ITC Avant Garde Gothic Std Medium" charset="0"/>
              </a:rPr>
              <a:t>Les trains ne suivent pas toujours un horaire précis.  Les trains peuvent rouler sur n’importe quelle voie ferrée et dans les deux directions.</a:t>
            </a:r>
            <a:endParaRPr lang="en-US" sz="1400" kern="0" dirty="0">
              <a:solidFill>
                <a:schemeClr val="tx1"/>
              </a:solidFill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142" y="4534470"/>
            <a:ext cx="1550209" cy="175203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7426" y="4932864"/>
            <a:ext cx="949692" cy="949134"/>
          </a:xfrm>
          <a:custGeom>
            <a:avLst/>
            <a:gdLst>
              <a:gd name="T0" fmla="*/ 359 w 718"/>
              <a:gd name="T1" fmla="*/ 717 h 717"/>
              <a:gd name="T2" fmla="*/ 401 w 718"/>
              <a:gd name="T3" fmla="*/ 715 h 717"/>
              <a:gd name="T4" fmla="*/ 401 w 718"/>
              <a:gd name="T5" fmla="*/ 706 h 717"/>
              <a:gd name="T6" fmla="*/ 401 w 718"/>
              <a:gd name="T7" fmla="*/ 662 h 717"/>
              <a:gd name="T8" fmla="*/ 401 w 718"/>
              <a:gd name="T9" fmla="*/ 609 h 717"/>
              <a:gd name="T10" fmla="*/ 376 w 718"/>
              <a:gd name="T11" fmla="*/ 612 h 717"/>
              <a:gd name="T12" fmla="*/ 376 w 718"/>
              <a:gd name="T13" fmla="*/ 594 h 717"/>
              <a:gd name="T14" fmla="*/ 359 w 718"/>
              <a:gd name="T15" fmla="*/ 577 h 717"/>
              <a:gd name="T16" fmla="*/ 342 w 718"/>
              <a:gd name="T17" fmla="*/ 594 h 717"/>
              <a:gd name="T18" fmla="*/ 342 w 718"/>
              <a:gd name="T19" fmla="*/ 612 h 717"/>
              <a:gd name="T20" fmla="*/ 105 w 718"/>
              <a:gd name="T21" fmla="*/ 375 h 717"/>
              <a:gd name="T22" fmla="*/ 124 w 718"/>
              <a:gd name="T23" fmla="*/ 375 h 717"/>
              <a:gd name="T24" fmla="*/ 140 w 718"/>
              <a:gd name="T25" fmla="*/ 359 h 717"/>
              <a:gd name="T26" fmla="*/ 124 w 718"/>
              <a:gd name="T27" fmla="*/ 342 h 717"/>
              <a:gd name="T28" fmla="*/ 105 w 718"/>
              <a:gd name="T29" fmla="*/ 342 h 717"/>
              <a:gd name="T30" fmla="*/ 342 w 718"/>
              <a:gd name="T31" fmla="*/ 105 h 717"/>
              <a:gd name="T32" fmla="*/ 342 w 718"/>
              <a:gd name="T33" fmla="*/ 123 h 717"/>
              <a:gd name="T34" fmla="*/ 359 w 718"/>
              <a:gd name="T35" fmla="*/ 140 h 717"/>
              <a:gd name="T36" fmla="*/ 376 w 718"/>
              <a:gd name="T37" fmla="*/ 123 h 717"/>
              <a:gd name="T38" fmla="*/ 376 w 718"/>
              <a:gd name="T39" fmla="*/ 105 h 717"/>
              <a:gd name="T40" fmla="*/ 613 w 718"/>
              <a:gd name="T41" fmla="*/ 342 h 717"/>
              <a:gd name="T42" fmla="*/ 594 w 718"/>
              <a:gd name="T43" fmla="*/ 342 h 717"/>
              <a:gd name="T44" fmla="*/ 578 w 718"/>
              <a:gd name="T45" fmla="*/ 359 h 717"/>
              <a:gd name="T46" fmla="*/ 594 w 718"/>
              <a:gd name="T47" fmla="*/ 375 h 717"/>
              <a:gd name="T48" fmla="*/ 613 w 718"/>
              <a:gd name="T49" fmla="*/ 375 h 717"/>
              <a:gd name="T50" fmla="*/ 609 w 718"/>
              <a:gd name="T51" fmla="*/ 403 h 717"/>
              <a:gd name="T52" fmla="*/ 662 w 718"/>
              <a:gd name="T53" fmla="*/ 403 h 717"/>
              <a:gd name="T54" fmla="*/ 715 w 718"/>
              <a:gd name="T55" fmla="*/ 403 h 717"/>
              <a:gd name="T56" fmla="*/ 718 w 718"/>
              <a:gd name="T57" fmla="*/ 359 h 717"/>
              <a:gd name="T58" fmla="*/ 359 w 718"/>
              <a:gd name="T59" fmla="*/ 0 h 717"/>
              <a:gd name="T60" fmla="*/ 0 w 718"/>
              <a:gd name="T61" fmla="*/ 359 h 717"/>
              <a:gd name="T62" fmla="*/ 359 w 718"/>
              <a:gd name="T63" fmla="*/ 717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18" h="717">
                <a:moveTo>
                  <a:pt x="359" y="717"/>
                </a:moveTo>
                <a:cubicBezTo>
                  <a:pt x="373" y="717"/>
                  <a:pt x="387" y="717"/>
                  <a:pt x="401" y="715"/>
                </a:cubicBezTo>
                <a:cubicBezTo>
                  <a:pt x="401" y="712"/>
                  <a:pt x="401" y="709"/>
                  <a:pt x="401" y="706"/>
                </a:cubicBezTo>
                <a:cubicBezTo>
                  <a:pt x="401" y="662"/>
                  <a:pt x="401" y="662"/>
                  <a:pt x="401" y="662"/>
                </a:cubicBezTo>
                <a:cubicBezTo>
                  <a:pt x="401" y="609"/>
                  <a:pt x="401" y="609"/>
                  <a:pt x="401" y="609"/>
                </a:cubicBezTo>
                <a:cubicBezTo>
                  <a:pt x="393" y="611"/>
                  <a:pt x="384" y="612"/>
                  <a:pt x="376" y="612"/>
                </a:cubicBezTo>
                <a:cubicBezTo>
                  <a:pt x="376" y="594"/>
                  <a:pt x="376" y="594"/>
                  <a:pt x="376" y="594"/>
                </a:cubicBezTo>
                <a:cubicBezTo>
                  <a:pt x="376" y="585"/>
                  <a:pt x="368" y="577"/>
                  <a:pt x="359" y="577"/>
                </a:cubicBezTo>
                <a:cubicBezTo>
                  <a:pt x="350" y="577"/>
                  <a:pt x="342" y="585"/>
                  <a:pt x="342" y="594"/>
                </a:cubicBezTo>
                <a:cubicBezTo>
                  <a:pt x="342" y="612"/>
                  <a:pt x="342" y="612"/>
                  <a:pt x="342" y="612"/>
                </a:cubicBezTo>
                <a:cubicBezTo>
                  <a:pt x="215" y="604"/>
                  <a:pt x="114" y="502"/>
                  <a:pt x="105" y="375"/>
                </a:cubicBezTo>
                <a:cubicBezTo>
                  <a:pt x="124" y="375"/>
                  <a:pt x="124" y="375"/>
                  <a:pt x="124" y="375"/>
                </a:cubicBezTo>
                <a:cubicBezTo>
                  <a:pt x="133" y="375"/>
                  <a:pt x="140" y="368"/>
                  <a:pt x="140" y="359"/>
                </a:cubicBezTo>
                <a:cubicBezTo>
                  <a:pt x="140" y="349"/>
                  <a:pt x="133" y="342"/>
                  <a:pt x="124" y="342"/>
                </a:cubicBezTo>
                <a:cubicBezTo>
                  <a:pt x="105" y="342"/>
                  <a:pt x="105" y="342"/>
                  <a:pt x="105" y="342"/>
                </a:cubicBezTo>
                <a:cubicBezTo>
                  <a:pt x="114" y="215"/>
                  <a:pt x="215" y="113"/>
                  <a:pt x="342" y="105"/>
                </a:cubicBezTo>
                <a:cubicBezTo>
                  <a:pt x="342" y="123"/>
                  <a:pt x="342" y="123"/>
                  <a:pt x="342" y="123"/>
                </a:cubicBezTo>
                <a:cubicBezTo>
                  <a:pt x="342" y="132"/>
                  <a:pt x="350" y="140"/>
                  <a:pt x="359" y="140"/>
                </a:cubicBezTo>
                <a:cubicBezTo>
                  <a:pt x="368" y="140"/>
                  <a:pt x="376" y="132"/>
                  <a:pt x="376" y="123"/>
                </a:cubicBezTo>
                <a:cubicBezTo>
                  <a:pt x="376" y="105"/>
                  <a:pt x="376" y="105"/>
                  <a:pt x="376" y="105"/>
                </a:cubicBezTo>
                <a:cubicBezTo>
                  <a:pt x="503" y="113"/>
                  <a:pt x="604" y="215"/>
                  <a:pt x="613" y="342"/>
                </a:cubicBezTo>
                <a:cubicBezTo>
                  <a:pt x="594" y="342"/>
                  <a:pt x="594" y="342"/>
                  <a:pt x="594" y="342"/>
                </a:cubicBezTo>
                <a:cubicBezTo>
                  <a:pt x="585" y="342"/>
                  <a:pt x="578" y="349"/>
                  <a:pt x="578" y="359"/>
                </a:cubicBezTo>
                <a:cubicBezTo>
                  <a:pt x="578" y="368"/>
                  <a:pt x="585" y="375"/>
                  <a:pt x="594" y="375"/>
                </a:cubicBezTo>
                <a:cubicBezTo>
                  <a:pt x="613" y="375"/>
                  <a:pt x="613" y="375"/>
                  <a:pt x="613" y="375"/>
                </a:cubicBezTo>
                <a:cubicBezTo>
                  <a:pt x="612" y="385"/>
                  <a:pt x="611" y="394"/>
                  <a:pt x="609" y="403"/>
                </a:cubicBezTo>
                <a:cubicBezTo>
                  <a:pt x="662" y="403"/>
                  <a:pt x="662" y="403"/>
                  <a:pt x="662" y="403"/>
                </a:cubicBezTo>
                <a:cubicBezTo>
                  <a:pt x="715" y="403"/>
                  <a:pt x="715" y="403"/>
                  <a:pt x="715" y="403"/>
                </a:cubicBezTo>
                <a:cubicBezTo>
                  <a:pt x="717" y="389"/>
                  <a:pt x="718" y="374"/>
                  <a:pt x="718" y="359"/>
                </a:cubicBezTo>
                <a:cubicBezTo>
                  <a:pt x="718" y="161"/>
                  <a:pt x="557" y="0"/>
                  <a:pt x="359" y="0"/>
                </a:cubicBezTo>
                <a:cubicBezTo>
                  <a:pt x="161" y="0"/>
                  <a:pt x="0" y="161"/>
                  <a:pt x="0" y="359"/>
                </a:cubicBezTo>
                <a:cubicBezTo>
                  <a:pt x="0" y="556"/>
                  <a:pt x="161" y="717"/>
                  <a:pt x="359" y="717"/>
                </a:cubicBezTo>
                <a:close/>
              </a:path>
            </a:pathLst>
          </a:custGeom>
          <a:solidFill>
            <a:srgbClr val="EB002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632217" y="5226923"/>
            <a:ext cx="326422" cy="228774"/>
          </a:xfrm>
          <a:custGeom>
            <a:avLst/>
            <a:gdLst>
              <a:gd name="T0" fmla="*/ 241 w 247"/>
              <a:gd name="T1" fmla="*/ 6 h 173"/>
              <a:gd name="T2" fmla="*/ 220 w 247"/>
              <a:gd name="T3" fmla="*/ 6 h 173"/>
              <a:gd name="T4" fmla="*/ 120 w 247"/>
              <a:gd name="T5" fmla="*/ 108 h 173"/>
              <a:gd name="T6" fmla="*/ 106 w 247"/>
              <a:gd name="T7" fmla="*/ 105 h 173"/>
              <a:gd name="T8" fmla="*/ 91 w 247"/>
              <a:gd name="T9" fmla="*/ 109 h 173"/>
              <a:gd name="T10" fmla="*/ 31 w 247"/>
              <a:gd name="T11" fmla="*/ 75 h 173"/>
              <a:gd name="T12" fmla="*/ 6 w 247"/>
              <a:gd name="T13" fmla="*/ 82 h 173"/>
              <a:gd name="T14" fmla="*/ 12 w 247"/>
              <a:gd name="T15" fmla="*/ 107 h 173"/>
              <a:gd name="T16" fmla="*/ 72 w 247"/>
              <a:gd name="T17" fmla="*/ 141 h 173"/>
              <a:gd name="T18" fmla="*/ 106 w 247"/>
              <a:gd name="T19" fmla="*/ 173 h 173"/>
              <a:gd name="T20" fmla="*/ 140 w 247"/>
              <a:gd name="T21" fmla="*/ 139 h 173"/>
              <a:gd name="T22" fmla="*/ 139 w 247"/>
              <a:gd name="T23" fmla="*/ 131 h 173"/>
              <a:gd name="T24" fmla="*/ 241 w 247"/>
              <a:gd name="T25" fmla="*/ 27 h 173"/>
              <a:gd name="T26" fmla="*/ 241 w 247"/>
              <a:gd name="T27" fmla="*/ 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7" h="173">
                <a:moveTo>
                  <a:pt x="241" y="6"/>
                </a:moveTo>
                <a:cubicBezTo>
                  <a:pt x="235" y="0"/>
                  <a:pt x="226" y="0"/>
                  <a:pt x="220" y="6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15" y="106"/>
                  <a:pt x="111" y="105"/>
                  <a:pt x="106" y="105"/>
                </a:cubicBezTo>
                <a:cubicBezTo>
                  <a:pt x="100" y="105"/>
                  <a:pt x="95" y="107"/>
                  <a:pt x="91" y="109"/>
                </a:cubicBezTo>
                <a:cubicBezTo>
                  <a:pt x="31" y="75"/>
                  <a:pt x="31" y="75"/>
                  <a:pt x="31" y="75"/>
                </a:cubicBezTo>
                <a:cubicBezTo>
                  <a:pt x="22" y="70"/>
                  <a:pt x="11" y="73"/>
                  <a:pt x="6" y="82"/>
                </a:cubicBezTo>
                <a:cubicBezTo>
                  <a:pt x="0" y="91"/>
                  <a:pt x="3" y="102"/>
                  <a:pt x="12" y="107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3" y="159"/>
                  <a:pt x="88" y="173"/>
                  <a:pt x="106" y="173"/>
                </a:cubicBezTo>
                <a:cubicBezTo>
                  <a:pt x="125" y="173"/>
                  <a:pt x="140" y="158"/>
                  <a:pt x="140" y="139"/>
                </a:cubicBezTo>
                <a:cubicBezTo>
                  <a:pt x="140" y="137"/>
                  <a:pt x="140" y="134"/>
                  <a:pt x="139" y="131"/>
                </a:cubicBezTo>
                <a:cubicBezTo>
                  <a:pt x="241" y="27"/>
                  <a:pt x="241" y="27"/>
                  <a:pt x="241" y="27"/>
                </a:cubicBezTo>
                <a:cubicBezTo>
                  <a:pt x="247" y="21"/>
                  <a:pt x="247" y="11"/>
                  <a:pt x="241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891123" y="5529909"/>
            <a:ext cx="498839" cy="362691"/>
          </a:xfrm>
          <a:custGeom>
            <a:avLst/>
            <a:gdLst>
              <a:gd name="T0" fmla="*/ 257 w 377"/>
              <a:gd name="T1" fmla="*/ 0 h 274"/>
              <a:gd name="T2" fmla="*/ 147 w 377"/>
              <a:gd name="T3" fmla="*/ 0 h 274"/>
              <a:gd name="T4" fmla="*/ 0 w 377"/>
              <a:gd name="T5" fmla="*/ 19 h 274"/>
              <a:gd name="T6" fmla="*/ 0 w 377"/>
              <a:gd name="T7" fmla="*/ 201 h 274"/>
              <a:gd name="T8" fmla="*/ 0 w 377"/>
              <a:gd name="T9" fmla="*/ 255 h 274"/>
              <a:gd name="T10" fmla="*/ 358 w 377"/>
              <a:gd name="T11" fmla="*/ 274 h 274"/>
              <a:gd name="T12" fmla="*/ 377 w 377"/>
              <a:gd name="T13" fmla="*/ 19 h 274"/>
              <a:gd name="T14" fmla="*/ 152 w 377"/>
              <a:gd name="T15" fmla="*/ 238 h 274"/>
              <a:gd name="T16" fmla="*/ 53 w 377"/>
              <a:gd name="T17" fmla="*/ 237 h 274"/>
              <a:gd name="T18" fmla="*/ 86 w 377"/>
              <a:gd name="T19" fmla="*/ 158 h 274"/>
              <a:gd name="T20" fmla="*/ 119 w 377"/>
              <a:gd name="T21" fmla="*/ 66 h 274"/>
              <a:gd name="T22" fmla="*/ 88 w 377"/>
              <a:gd name="T23" fmla="*/ 66 h 274"/>
              <a:gd name="T24" fmla="*/ 88 w 377"/>
              <a:gd name="T25" fmla="*/ 103 h 274"/>
              <a:gd name="T26" fmla="*/ 55 w 377"/>
              <a:gd name="T27" fmla="*/ 103 h 274"/>
              <a:gd name="T28" fmla="*/ 75 w 377"/>
              <a:gd name="T29" fmla="*/ 37 h 274"/>
              <a:gd name="T30" fmla="*/ 132 w 377"/>
              <a:gd name="T31" fmla="*/ 37 h 274"/>
              <a:gd name="T32" fmla="*/ 153 w 377"/>
              <a:gd name="T33" fmla="*/ 95 h 274"/>
              <a:gd name="T34" fmla="*/ 146 w 377"/>
              <a:gd name="T35" fmla="*/ 117 h 274"/>
              <a:gd name="T36" fmla="*/ 106 w 377"/>
              <a:gd name="T37" fmla="*/ 208 h 274"/>
              <a:gd name="T38" fmla="*/ 152 w 377"/>
              <a:gd name="T39" fmla="*/ 238 h 274"/>
              <a:gd name="T40" fmla="*/ 259 w 377"/>
              <a:gd name="T41" fmla="*/ 201 h 274"/>
              <a:gd name="T42" fmla="*/ 227 w 377"/>
              <a:gd name="T43" fmla="*/ 238 h 274"/>
              <a:gd name="T44" fmla="*/ 162 w 377"/>
              <a:gd name="T45" fmla="*/ 201 h 274"/>
              <a:gd name="T46" fmla="*/ 172 w 377"/>
              <a:gd name="T47" fmla="*/ 152 h 274"/>
              <a:gd name="T48" fmla="*/ 245 w 377"/>
              <a:gd name="T49" fmla="*/ 37 h 274"/>
              <a:gd name="T50" fmla="*/ 245 w 377"/>
              <a:gd name="T51" fmla="*/ 41 h 274"/>
              <a:gd name="T52" fmla="*/ 227 w 377"/>
              <a:gd name="T53" fmla="*/ 172 h 274"/>
              <a:gd name="T54" fmla="*/ 259 w 377"/>
              <a:gd name="T55" fmla="*/ 113 h 274"/>
              <a:gd name="T56" fmla="*/ 274 w 377"/>
              <a:gd name="T57" fmla="*/ 172 h 274"/>
              <a:gd name="T58" fmla="*/ 328 w 377"/>
              <a:gd name="T59" fmla="*/ 151 h 274"/>
              <a:gd name="T60" fmla="*/ 312 w 377"/>
              <a:gd name="T61" fmla="*/ 95 h 274"/>
              <a:gd name="T62" fmla="*/ 297 w 377"/>
              <a:gd name="T63" fmla="*/ 151 h 274"/>
              <a:gd name="T64" fmla="*/ 282 w 377"/>
              <a:gd name="T65" fmla="*/ 44 h 274"/>
              <a:gd name="T66" fmla="*/ 297 w 377"/>
              <a:gd name="T67" fmla="*/ 84 h 274"/>
              <a:gd name="T68" fmla="*/ 319 w 377"/>
              <a:gd name="T69" fmla="*/ 82 h 274"/>
              <a:gd name="T70" fmla="*/ 328 w 377"/>
              <a:gd name="T71" fmla="*/ 151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77" h="274">
                <a:moveTo>
                  <a:pt x="358" y="0"/>
                </a:moveTo>
                <a:cubicBezTo>
                  <a:pt x="257" y="0"/>
                  <a:pt x="257" y="0"/>
                  <a:pt x="257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55"/>
                  <a:pt x="0" y="255"/>
                  <a:pt x="0" y="255"/>
                </a:cubicBezTo>
                <a:cubicBezTo>
                  <a:pt x="0" y="255"/>
                  <a:pt x="0" y="255"/>
                  <a:pt x="0" y="255"/>
                </a:cubicBezTo>
                <a:cubicBezTo>
                  <a:pt x="0" y="266"/>
                  <a:pt x="8" y="274"/>
                  <a:pt x="18" y="274"/>
                </a:cubicBezTo>
                <a:cubicBezTo>
                  <a:pt x="358" y="274"/>
                  <a:pt x="358" y="274"/>
                  <a:pt x="358" y="274"/>
                </a:cubicBezTo>
                <a:cubicBezTo>
                  <a:pt x="368" y="274"/>
                  <a:pt x="377" y="266"/>
                  <a:pt x="377" y="255"/>
                </a:cubicBezTo>
                <a:cubicBezTo>
                  <a:pt x="377" y="19"/>
                  <a:pt x="377" y="19"/>
                  <a:pt x="377" y="19"/>
                </a:cubicBezTo>
                <a:cubicBezTo>
                  <a:pt x="377" y="8"/>
                  <a:pt x="368" y="0"/>
                  <a:pt x="358" y="0"/>
                </a:cubicBezTo>
                <a:close/>
                <a:moveTo>
                  <a:pt x="152" y="238"/>
                </a:moveTo>
                <a:cubicBezTo>
                  <a:pt x="53" y="238"/>
                  <a:pt x="53" y="238"/>
                  <a:pt x="53" y="238"/>
                </a:cubicBezTo>
                <a:cubicBezTo>
                  <a:pt x="53" y="237"/>
                  <a:pt x="53" y="237"/>
                  <a:pt x="53" y="237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86" y="158"/>
                  <a:pt x="86" y="158"/>
                  <a:pt x="86" y="158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44"/>
                  <a:pt x="62" y="37"/>
                  <a:pt x="75" y="37"/>
                </a:cubicBezTo>
                <a:cubicBezTo>
                  <a:pt x="129" y="37"/>
                  <a:pt x="129" y="37"/>
                  <a:pt x="129" y="37"/>
                </a:cubicBezTo>
                <a:cubicBezTo>
                  <a:pt x="132" y="37"/>
                  <a:pt x="132" y="37"/>
                  <a:pt x="132" y="37"/>
                </a:cubicBezTo>
                <a:cubicBezTo>
                  <a:pt x="146" y="37"/>
                  <a:pt x="153" y="44"/>
                  <a:pt x="153" y="57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3" y="102"/>
                  <a:pt x="150" y="109"/>
                  <a:pt x="146" y="117"/>
                </a:cubicBezTo>
                <a:cubicBezTo>
                  <a:pt x="94" y="208"/>
                  <a:pt x="94" y="208"/>
                  <a:pt x="94" y="208"/>
                </a:cubicBezTo>
                <a:cubicBezTo>
                  <a:pt x="106" y="208"/>
                  <a:pt x="106" y="208"/>
                  <a:pt x="106" y="208"/>
                </a:cubicBezTo>
                <a:cubicBezTo>
                  <a:pt x="152" y="208"/>
                  <a:pt x="152" y="208"/>
                  <a:pt x="152" y="208"/>
                </a:cubicBezTo>
                <a:lnTo>
                  <a:pt x="152" y="238"/>
                </a:lnTo>
                <a:close/>
                <a:moveTo>
                  <a:pt x="274" y="201"/>
                </a:moveTo>
                <a:cubicBezTo>
                  <a:pt x="259" y="201"/>
                  <a:pt x="259" y="201"/>
                  <a:pt x="259" y="201"/>
                </a:cubicBezTo>
                <a:cubicBezTo>
                  <a:pt x="259" y="238"/>
                  <a:pt x="259" y="238"/>
                  <a:pt x="259" y="238"/>
                </a:cubicBezTo>
                <a:cubicBezTo>
                  <a:pt x="227" y="238"/>
                  <a:pt x="227" y="238"/>
                  <a:pt x="227" y="238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162" y="201"/>
                  <a:pt x="162" y="201"/>
                  <a:pt x="162" y="201"/>
                </a:cubicBezTo>
                <a:cubicBezTo>
                  <a:pt x="162" y="181"/>
                  <a:pt x="162" y="181"/>
                  <a:pt x="162" y="181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212" y="37"/>
                  <a:pt x="212" y="37"/>
                  <a:pt x="212" y="37"/>
                </a:cubicBezTo>
                <a:cubicBezTo>
                  <a:pt x="245" y="37"/>
                  <a:pt x="245" y="37"/>
                  <a:pt x="245" y="37"/>
                </a:cubicBezTo>
                <a:cubicBezTo>
                  <a:pt x="245" y="37"/>
                  <a:pt x="245" y="37"/>
                  <a:pt x="245" y="37"/>
                </a:cubicBezTo>
                <a:cubicBezTo>
                  <a:pt x="245" y="41"/>
                  <a:pt x="245" y="41"/>
                  <a:pt x="245" y="41"/>
                </a:cubicBezTo>
                <a:cubicBezTo>
                  <a:pt x="200" y="172"/>
                  <a:pt x="200" y="172"/>
                  <a:pt x="200" y="172"/>
                </a:cubicBezTo>
                <a:cubicBezTo>
                  <a:pt x="227" y="172"/>
                  <a:pt x="227" y="172"/>
                  <a:pt x="227" y="172"/>
                </a:cubicBezTo>
                <a:cubicBezTo>
                  <a:pt x="227" y="113"/>
                  <a:pt x="227" y="113"/>
                  <a:pt x="227" y="113"/>
                </a:cubicBezTo>
                <a:cubicBezTo>
                  <a:pt x="259" y="113"/>
                  <a:pt x="259" y="113"/>
                  <a:pt x="259" y="113"/>
                </a:cubicBezTo>
                <a:cubicBezTo>
                  <a:pt x="259" y="172"/>
                  <a:pt x="259" y="172"/>
                  <a:pt x="259" y="172"/>
                </a:cubicBezTo>
                <a:cubicBezTo>
                  <a:pt x="274" y="172"/>
                  <a:pt x="274" y="172"/>
                  <a:pt x="274" y="172"/>
                </a:cubicBezTo>
                <a:lnTo>
                  <a:pt x="274" y="201"/>
                </a:lnTo>
                <a:close/>
                <a:moveTo>
                  <a:pt x="328" y="151"/>
                </a:moveTo>
                <a:cubicBezTo>
                  <a:pt x="312" y="151"/>
                  <a:pt x="312" y="151"/>
                  <a:pt x="312" y="151"/>
                </a:cubicBezTo>
                <a:cubicBezTo>
                  <a:pt x="312" y="95"/>
                  <a:pt x="312" y="95"/>
                  <a:pt x="312" y="95"/>
                </a:cubicBezTo>
                <a:cubicBezTo>
                  <a:pt x="297" y="95"/>
                  <a:pt x="297" y="95"/>
                  <a:pt x="297" y="95"/>
                </a:cubicBezTo>
                <a:cubicBezTo>
                  <a:pt x="297" y="151"/>
                  <a:pt x="297" y="151"/>
                  <a:pt x="297" y="151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282" y="44"/>
                  <a:pt x="282" y="44"/>
                  <a:pt x="282" y="44"/>
                </a:cubicBezTo>
                <a:cubicBezTo>
                  <a:pt x="297" y="44"/>
                  <a:pt x="297" y="44"/>
                  <a:pt x="297" y="44"/>
                </a:cubicBezTo>
                <a:cubicBezTo>
                  <a:pt x="297" y="84"/>
                  <a:pt x="297" y="84"/>
                  <a:pt x="297" y="84"/>
                </a:cubicBezTo>
                <a:cubicBezTo>
                  <a:pt x="301" y="84"/>
                  <a:pt x="305" y="83"/>
                  <a:pt x="308" y="83"/>
                </a:cubicBezTo>
                <a:cubicBezTo>
                  <a:pt x="313" y="82"/>
                  <a:pt x="317" y="82"/>
                  <a:pt x="319" y="82"/>
                </a:cubicBezTo>
                <a:cubicBezTo>
                  <a:pt x="325" y="82"/>
                  <a:pt x="328" y="84"/>
                  <a:pt x="328" y="90"/>
                </a:cubicBezTo>
                <a:lnTo>
                  <a:pt x="328" y="1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9995B-34C5-814B-85BA-473FA0DFBD6D}" type="datetime1">
              <a:rPr lang="en-CA" smtClean="0"/>
              <a:t>2020-08-26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49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0" y="1103970"/>
            <a:ext cx="9144000" cy="541374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4321616" y="3310128"/>
            <a:ext cx="244558" cy="3207584"/>
            <a:chOff x="5943600" y="2474504"/>
            <a:chExt cx="79375" cy="1659346"/>
          </a:xfrm>
        </p:grpSpPr>
        <p:cxnSp>
          <p:nvCxnSpPr>
            <p:cNvPr id="19" name="Straight Connector 18"/>
            <p:cNvCxnSpPr/>
            <p:nvPr/>
          </p:nvCxnSpPr>
          <p:spPr>
            <a:xfrm flipH="1">
              <a:off x="5943600" y="2474504"/>
              <a:ext cx="20599" cy="1659346"/>
            </a:xfrm>
            <a:prstGeom prst="line">
              <a:avLst/>
            </a:prstGeom>
            <a:ln w="44450">
              <a:solidFill>
                <a:srgbClr val="FFD5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999124" y="2474504"/>
              <a:ext cx="23851" cy="1659346"/>
            </a:xfrm>
            <a:prstGeom prst="line">
              <a:avLst/>
            </a:prstGeom>
            <a:ln w="44450">
              <a:solidFill>
                <a:srgbClr val="FFD5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734925" cy="1103971"/>
          </a:xfrm>
        </p:spPr>
        <p:txBody>
          <a:bodyPr>
            <a:noAutofit/>
          </a:bodyPr>
          <a:lstStyle/>
          <a:p>
            <a:r>
              <a:rPr lang="en-US" sz="3600" b="1" dirty="0" err="1"/>
              <a:t>À</a:t>
            </a:r>
            <a:r>
              <a:rPr lang="en-US" sz="3600" b="1" dirty="0"/>
              <a:t> </a:t>
            </a:r>
            <a:r>
              <a:rPr lang="en-US" sz="3600" b="1" dirty="0" err="1"/>
              <a:t>l’approche</a:t>
            </a:r>
            <a:r>
              <a:rPr lang="en-US" sz="3600" b="1" dirty="0"/>
              <a:t> d’un passage </a:t>
            </a:r>
            <a:r>
              <a:rPr lang="en-US" sz="3600" b="1" dirty="0" err="1"/>
              <a:t>à</a:t>
            </a:r>
            <a:r>
              <a:rPr lang="en-US" sz="3600" b="1" dirty="0"/>
              <a:t> </a:t>
            </a:r>
            <a:r>
              <a:rPr lang="en-US" sz="3600" b="1" dirty="0" err="1"/>
              <a:t>niveau</a:t>
            </a:r>
            <a:endParaRPr lang="en-US" sz="3600" dirty="0"/>
          </a:p>
        </p:txBody>
      </p:sp>
      <p:grpSp>
        <p:nvGrpSpPr>
          <p:cNvPr id="23" name="Group 4"/>
          <p:cNvGrpSpPr>
            <a:grpSpLocks noChangeAspect="1"/>
          </p:cNvGrpSpPr>
          <p:nvPr/>
        </p:nvGrpSpPr>
        <p:grpSpPr bwMode="auto">
          <a:xfrm flipH="1">
            <a:off x="3144295" y="1116948"/>
            <a:ext cx="1188643" cy="930842"/>
            <a:chOff x="2160" y="1311"/>
            <a:chExt cx="1291" cy="1011"/>
          </a:xfrm>
          <a:solidFill>
            <a:schemeClr val="bg1">
              <a:lumMod val="50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3269" y="1469"/>
              <a:ext cx="45" cy="833"/>
            </a:xfrm>
            <a:custGeom>
              <a:avLst/>
              <a:gdLst>
                <a:gd name="T0" fmla="*/ 3 w 20"/>
                <a:gd name="T1" fmla="*/ 0 h 370"/>
                <a:gd name="T2" fmla="*/ 17 w 20"/>
                <a:gd name="T3" fmla="*/ 0 h 370"/>
                <a:gd name="T4" fmla="*/ 17 w 20"/>
                <a:gd name="T5" fmla="*/ 288 h 370"/>
                <a:gd name="T6" fmla="*/ 20 w 20"/>
                <a:gd name="T7" fmla="*/ 304 h 370"/>
                <a:gd name="T8" fmla="*/ 20 w 20"/>
                <a:gd name="T9" fmla="*/ 305 h 370"/>
                <a:gd name="T10" fmla="*/ 20 w 20"/>
                <a:gd name="T11" fmla="*/ 370 h 370"/>
                <a:gd name="T12" fmla="*/ 0 w 20"/>
                <a:gd name="T13" fmla="*/ 370 h 370"/>
                <a:gd name="T14" fmla="*/ 0 w 20"/>
                <a:gd name="T15" fmla="*/ 305 h 370"/>
                <a:gd name="T16" fmla="*/ 0 w 20"/>
                <a:gd name="T17" fmla="*/ 304 h 370"/>
                <a:gd name="T18" fmla="*/ 3 w 20"/>
                <a:gd name="T19" fmla="*/ 288 h 370"/>
                <a:gd name="T20" fmla="*/ 3 w 20"/>
                <a:gd name="T2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70">
                  <a:moveTo>
                    <a:pt x="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20" y="304"/>
                    <a:pt x="20" y="304"/>
                    <a:pt x="20" y="304"/>
                  </a:cubicBezTo>
                  <a:cubicBezTo>
                    <a:pt x="20" y="305"/>
                    <a:pt x="20" y="305"/>
                    <a:pt x="20" y="305"/>
                  </a:cubicBezTo>
                  <a:cubicBezTo>
                    <a:pt x="20" y="370"/>
                    <a:pt x="20" y="370"/>
                    <a:pt x="20" y="37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05"/>
                    <a:pt x="0" y="305"/>
                    <a:pt x="0" y="304"/>
                  </a:cubicBezTo>
                  <a:cubicBezTo>
                    <a:pt x="3" y="288"/>
                    <a:pt x="3" y="288"/>
                    <a:pt x="3" y="288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132" y="1311"/>
              <a:ext cx="319" cy="317"/>
            </a:xfrm>
            <a:custGeom>
              <a:avLst/>
              <a:gdLst>
                <a:gd name="T0" fmla="*/ 21 w 142"/>
                <a:gd name="T1" fmla="*/ 0 h 141"/>
                <a:gd name="T2" fmla="*/ 141 w 142"/>
                <a:gd name="T3" fmla="*/ 120 h 141"/>
                <a:gd name="T4" fmla="*/ 141 w 142"/>
                <a:gd name="T5" fmla="*/ 122 h 141"/>
                <a:gd name="T6" fmla="*/ 123 w 142"/>
                <a:gd name="T7" fmla="*/ 140 h 141"/>
                <a:gd name="T8" fmla="*/ 121 w 142"/>
                <a:gd name="T9" fmla="*/ 140 h 141"/>
                <a:gd name="T10" fmla="*/ 1 w 142"/>
                <a:gd name="T11" fmla="*/ 21 h 141"/>
                <a:gd name="T12" fmla="*/ 1 w 142"/>
                <a:gd name="T13" fmla="*/ 19 h 141"/>
                <a:gd name="T14" fmla="*/ 19 w 142"/>
                <a:gd name="T15" fmla="*/ 0 h 141"/>
                <a:gd name="T16" fmla="*/ 21 w 14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21" y="0"/>
                  </a:moveTo>
                  <a:cubicBezTo>
                    <a:pt x="141" y="120"/>
                    <a:pt x="141" y="120"/>
                    <a:pt x="141" y="120"/>
                  </a:cubicBezTo>
                  <a:cubicBezTo>
                    <a:pt x="142" y="121"/>
                    <a:pt x="142" y="121"/>
                    <a:pt x="141" y="122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2" y="141"/>
                    <a:pt x="121" y="141"/>
                    <a:pt x="121" y="14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19"/>
                    <a:pt x="1" y="1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3132" y="1311"/>
              <a:ext cx="319" cy="317"/>
            </a:xfrm>
            <a:custGeom>
              <a:avLst/>
              <a:gdLst>
                <a:gd name="T0" fmla="*/ 1 w 142"/>
                <a:gd name="T1" fmla="*/ 120 h 141"/>
                <a:gd name="T2" fmla="*/ 121 w 142"/>
                <a:gd name="T3" fmla="*/ 0 h 141"/>
                <a:gd name="T4" fmla="*/ 123 w 142"/>
                <a:gd name="T5" fmla="*/ 0 h 141"/>
                <a:gd name="T6" fmla="*/ 141 w 142"/>
                <a:gd name="T7" fmla="*/ 19 h 141"/>
                <a:gd name="T8" fmla="*/ 141 w 142"/>
                <a:gd name="T9" fmla="*/ 21 h 141"/>
                <a:gd name="T10" fmla="*/ 21 w 142"/>
                <a:gd name="T11" fmla="*/ 140 h 141"/>
                <a:gd name="T12" fmla="*/ 19 w 142"/>
                <a:gd name="T13" fmla="*/ 140 h 141"/>
                <a:gd name="T14" fmla="*/ 1 w 142"/>
                <a:gd name="T15" fmla="*/ 122 h 141"/>
                <a:gd name="T16" fmla="*/ 1 w 142"/>
                <a:gd name="T17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1" y="12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2" y="0"/>
                    <a:pt x="123" y="0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2" y="19"/>
                    <a:pt x="142" y="20"/>
                    <a:pt x="141" y="21"/>
                  </a:cubicBezTo>
                  <a:cubicBezTo>
                    <a:pt x="21" y="140"/>
                    <a:pt x="21" y="140"/>
                    <a:pt x="21" y="140"/>
                  </a:cubicBezTo>
                  <a:cubicBezTo>
                    <a:pt x="21" y="141"/>
                    <a:pt x="20" y="141"/>
                    <a:pt x="19" y="140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0" y="121"/>
                    <a:pt x="0" y="121"/>
                    <a:pt x="1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246" y="2311"/>
              <a:ext cx="90" cy="11"/>
            </a:xfrm>
            <a:custGeom>
              <a:avLst/>
              <a:gdLst>
                <a:gd name="T0" fmla="*/ 2 w 40"/>
                <a:gd name="T1" fmla="*/ 0 h 5"/>
                <a:gd name="T2" fmla="*/ 38 w 40"/>
                <a:gd name="T3" fmla="*/ 0 h 5"/>
                <a:gd name="T4" fmla="*/ 40 w 40"/>
                <a:gd name="T5" fmla="*/ 2 h 5"/>
                <a:gd name="T6" fmla="*/ 40 w 40"/>
                <a:gd name="T7" fmla="*/ 5 h 5"/>
                <a:gd name="T8" fmla="*/ 0 w 40"/>
                <a:gd name="T9" fmla="*/ 5 h 5"/>
                <a:gd name="T10" fmla="*/ 0 w 40"/>
                <a:gd name="T11" fmla="*/ 2 h 5"/>
                <a:gd name="T12" fmla="*/ 2 w 4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">
                  <a:moveTo>
                    <a:pt x="2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258" y="2302"/>
              <a:ext cx="67" cy="9"/>
            </a:xfrm>
            <a:custGeom>
              <a:avLst/>
              <a:gdLst>
                <a:gd name="T0" fmla="*/ 0 w 30"/>
                <a:gd name="T1" fmla="*/ 4 h 4"/>
                <a:gd name="T2" fmla="*/ 30 w 30"/>
                <a:gd name="T3" fmla="*/ 4 h 4"/>
                <a:gd name="T4" fmla="*/ 30 w 30"/>
                <a:gd name="T5" fmla="*/ 2 h 4"/>
                <a:gd name="T6" fmla="*/ 27 w 30"/>
                <a:gd name="T7" fmla="*/ 0 h 4"/>
                <a:gd name="T8" fmla="*/ 3 w 30"/>
                <a:gd name="T9" fmla="*/ 0 h 4"/>
                <a:gd name="T10" fmla="*/ 0 w 30"/>
                <a:gd name="T11" fmla="*/ 2 h 4"/>
                <a:gd name="T12" fmla="*/ 0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3136" y="1750"/>
              <a:ext cx="311" cy="156"/>
            </a:xfrm>
            <a:custGeom>
              <a:avLst/>
              <a:gdLst>
                <a:gd name="T0" fmla="*/ 110 w 138"/>
                <a:gd name="T1" fmla="*/ 13 h 69"/>
                <a:gd name="T2" fmla="*/ 113 w 138"/>
                <a:gd name="T3" fmla="*/ 13 h 69"/>
                <a:gd name="T4" fmla="*/ 94 w 138"/>
                <a:gd name="T5" fmla="*/ 0 h 69"/>
                <a:gd name="T6" fmla="*/ 44 w 138"/>
                <a:gd name="T7" fmla="*/ 0 h 69"/>
                <a:gd name="T8" fmla="*/ 25 w 138"/>
                <a:gd name="T9" fmla="*/ 13 h 69"/>
                <a:gd name="T10" fmla="*/ 28 w 138"/>
                <a:gd name="T11" fmla="*/ 13 h 69"/>
                <a:gd name="T12" fmla="*/ 0 w 138"/>
                <a:gd name="T13" fmla="*/ 41 h 69"/>
                <a:gd name="T14" fmla="*/ 28 w 138"/>
                <a:gd name="T15" fmla="*/ 69 h 69"/>
                <a:gd name="T16" fmla="*/ 55 w 138"/>
                <a:gd name="T17" fmla="*/ 41 h 69"/>
                <a:gd name="T18" fmla="*/ 34 w 138"/>
                <a:gd name="T19" fmla="*/ 14 h 69"/>
                <a:gd name="T20" fmla="*/ 35 w 138"/>
                <a:gd name="T21" fmla="*/ 14 h 69"/>
                <a:gd name="T22" fmla="*/ 44 w 138"/>
                <a:gd name="T23" fmla="*/ 9 h 69"/>
                <a:gd name="T24" fmla="*/ 94 w 138"/>
                <a:gd name="T25" fmla="*/ 9 h 69"/>
                <a:gd name="T26" fmla="*/ 103 w 138"/>
                <a:gd name="T27" fmla="*/ 14 h 69"/>
                <a:gd name="T28" fmla="*/ 104 w 138"/>
                <a:gd name="T29" fmla="*/ 14 h 69"/>
                <a:gd name="T30" fmla="*/ 82 w 138"/>
                <a:gd name="T31" fmla="*/ 41 h 69"/>
                <a:gd name="T32" fmla="*/ 110 w 138"/>
                <a:gd name="T33" fmla="*/ 69 h 69"/>
                <a:gd name="T34" fmla="*/ 138 w 138"/>
                <a:gd name="T35" fmla="*/ 41 h 69"/>
                <a:gd name="T36" fmla="*/ 110 w 138"/>
                <a:gd name="T37" fmla="*/ 13 h 69"/>
                <a:gd name="T38" fmla="*/ 31 w 138"/>
                <a:gd name="T39" fmla="*/ 13 h 69"/>
                <a:gd name="T40" fmla="*/ 32 w 138"/>
                <a:gd name="T41" fmla="*/ 14 h 69"/>
                <a:gd name="T42" fmla="*/ 31 w 138"/>
                <a:gd name="T43" fmla="*/ 13 h 69"/>
                <a:gd name="T44" fmla="*/ 107 w 138"/>
                <a:gd name="T45" fmla="*/ 13 h 69"/>
                <a:gd name="T46" fmla="*/ 106 w 138"/>
                <a:gd name="T47" fmla="*/ 14 h 69"/>
                <a:gd name="T48" fmla="*/ 107 w 138"/>
                <a:gd name="T49" fmla="*/ 1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69">
                  <a:moveTo>
                    <a:pt x="110" y="13"/>
                  </a:moveTo>
                  <a:cubicBezTo>
                    <a:pt x="111" y="13"/>
                    <a:pt x="112" y="13"/>
                    <a:pt x="113" y="13"/>
                  </a:cubicBezTo>
                  <a:cubicBezTo>
                    <a:pt x="110" y="6"/>
                    <a:pt x="103" y="0"/>
                    <a:pt x="9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8" y="6"/>
                    <a:pt x="25" y="13"/>
                  </a:cubicBezTo>
                  <a:cubicBezTo>
                    <a:pt x="26" y="13"/>
                    <a:pt x="27" y="13"/>
                    <a:pt x="28" y="13"/>
                  </a:cubicBezTo>
                  <a:cubicBezTo>
                    <a:pt x="12" y="13"/>
                    <a:pt x="0" y="26"/>
                    <a:pt x="0" y="41"/>
                  </a:cubicBezTo>
                  <a:cubicBezTo>
                    <a:pt x="0" y="56"/>
                    <a:pt x="12" y="69"/>
                    <a:pt x="28" y="69"/>
                  </a:cubicBezTo>
                  <a:cubicBezTo>
                    <a:pt x="43" y="69"/>
                    <a:pt x="55" y="56"/>
                    <a:pt x="55" y="41"/>
                  </a:cubicBezTo>
                  <a:cubicBezTo>
                    <a:pt x="55" y="28"/>
                    <a:pt x="46" y="17"/>
                    <a:pt x="34" y="14"/>
                  </a:cubicBezTo>
                  <a:cubicBezTo>
                    <a:pt x="34" y="14"/>
                    <a:pt x="34" y="14"/>
                    <a:pt x="35" y="14"/>
                  </a:cubicBezTo>
                  <a:cubicBezTo>
                    <a:pt x="37" y="11"/>
                    <a:pt x="40" y="9"/>
                    <a:pt x="4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8" y="9"/>
                    <a:pt x="101" y="11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92" y="17"/>
                    <a:pt x="82" y="28"/>
                    <a:pt x="82" y="41"/>
                  </a:cubicBezTo>
                  <a:cubicBezTo>
                    <a:pt x="82" y="56"/>
                    <a:pt x="95" y="69"/>
                    <a:pt x="110" y="69"/>
                  </a:cubicBezTo>
                  <a:cubicBezTo>
                    <a:pt x="126" y="69"/>
                    <a:pt x="138" y="56"/>
                    <a:pt x="138" y="41"/>
                  </a:cubicBezTo>
                  <a:cubicBezTo>
                    <a:pt x="138" y="26"/>
                    <a:pt x="126" y="13"/>
                    <a:pt x="110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lose/>
                  <a:moveTo>
                    <a:pt x="107" y="13"/>
                  </a:moveTo>
                  <a:cubicBezTo>
                    <a:pt x="107" y="13"/>
                    <a:pt x="106" y="14"/>
                    <a:pt x="106" y="14"/>
                  </a:cubicBezTo>
                  <a:cubicBezTo>
                    <a:pt x="106" y="14"/>
                    <a:pt x="107" y="13"/>
                    <a:pt x="10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3188" y="1946"/>
              <a:ext cx="236" cy="108"/>
            </a:xfrm>
            <a:custGeom>
              <a:avLst/>
              <a:gdLst>
                <a:gd name="T0" fmla="*/ 2 w 105"/>
                <a:gd name="T1" fmla="*/ 28 h 48"/>
                <a:gd name="T2" fmla="*/ 13 w 105"/>
                <a:gd name="T3" fmla="*/ 28 h 48"/>
                <a:gd name="T4" fmla="*/ 14 w 105"/>
                <a:gd name="T5" fmla="*/ 27 h 48"/>
                <a:gd name="T6" fmla="*/ 47 w 105"/>
                <a:gd name="T7" fmla="*/ 1 h 48"/>
                <a:gd name="T8" fmla="*/ 48 w 105"/>
                <a:gd name="T9" fmla="*/ 0 h 48"/>
                <a:gd name="T10" fmla="*/ 103 w 105"/>
                <a:gd name="T11" fmla="*/ 0 h 48"/>
                <a:gd name="T12" fmla="*/ 105 w 105"/>
                <a:gd name="T13" fmla="*/ 2 h 48"/>
                <a:gd name="T14" fmla="*/ 105 w 105"/>
                <a:gd name="T15" fmla="*/ 12 h 48"/>
                <a:gd name="T16" fmla="*/ 103 w 105"/>
                <a:gd name="T17" fmla="*/ 13 h 48"/>
                <a:gd name="T18" fmla="*/ 69 w 105"/>
                <a:gd name="T19" fmla="*/ 13 h 48"/>
                <a:gd name="T20" fmla="*/ 68 w 105"/>
                <a:gd name="T21" fmla="*/ 14 h 48"/>
                <a:gd name="T22" fmla="*/ 32 w 105"/>
                <a:gd name="T23" fmla="*/ 48 h 48"/>
                <a:gd name="T24" fmla="*/ 31 w 105"/>
                <a:gd name="T25" fmla="*/ 48 h 48"/>
                <a:gd name="T26" fmla="*/ 2 w 105"/>
                <a:gd name="T27" fmla="*/ 48 h 48"/>
                <a:gd name="T28" fmla="*/ 0 w 105"/>
                <a:gd name="T29" fmla="*/ 46 h 48"/>
                <a:gd name="T30" fmla="*/ 0 w 105"/>
                <a:gd name="T31" fmla="*/ 29 h 48"/>
                <a:gd name="T32" fmla="*/ 2 w 105"/>
                <a:gd name="T33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48">
                  <a:moveTo>
                    <a:pt x="2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7"/>
                    <a:pt x="14" y="2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5" y="1"/>
                    <a:pt x="105" y="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4" y="13"/>
                    <a:pt x="103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4"/>
                    <a:pt x="68" y="1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1" y="48"/>
                    <a:pt x="3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7"/>
                    <a:pt x="0" y="4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8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3195" y="1951"/>
              <a:ext cx="225" cy="99"/>
            </a:xfrm>
            <a:custGeom>
              <a:avLst/>
              <a:gdLst>
                <a:gd name="T0" fmla="*/ 1 w 100"/>
                <a:gd name="T1" fmla="*/ 29 h 44"/>
                <a:gd name="T2" fmla="*/ 1 w 100"/>
                <a:gd name="T3" fmla="*/ 43 h 44"/>
                <a:gd name="T4" fmla="*/ 27 w 100"/>
                <a:gd name="T5" fmla="*/ 43 h 44"/>
                <a:gd name="T6" fmla="*/ 63 w 100"/>
                <a:gd name="T7" fmla="*/ 9 h 44"/>
                <a:gd name="T8" fmla="*/ 65 w 100"/>
                <a:gd name="T9" fmla="*/ 8 h 44"/>
                <a:gd name="T10" fmla="*/ 66 w 100"/>
                <a:gd name="T11" fmla="*/ 8 h 44"/>
                <a:gd name="T12" fmla="*/ 99 w 100"/>
                <a:gd name="T13" fmla="*/ 8 h 44"/>
                <a:gd name="T14" fmla="*/ 99 w 100"/>
                <a:gd name="T15" fmla="*/ 2 h 44"/>
                <a:gd name="T16" fmla="*/ 45 w 100"/>
                <a:gd name="T17" fmla="*/ 1 h 44"/>
                <a:gd name="T18" fmla="*/ 13 w 100"/>
                <a:gd name="T19" fmla="*/ 28 h 44"/>
                <a:gd name="T20" fmla="*/ 12 w 100"/>
                <a:gd name="T21" fmla="*/ 29 h 44"/>
                <a:gd name="T22" fmla="*/ 12 w 100"/>
                <a:gd name="T23" fmla="*/ 29 h 44"/>
                <a:gd name="T24" fmla="*/ 10 w 100"/>
                <a:gd name="T25" fmla="*/ 29 h 44"/>
                <a:gd name="T26" fmla="*/ 1 w 100"/>
                <a:gd name="T27" fmla="*/ 29 h 44"/>
                <a:gd name="T28" fmla="*/ 0 w 100"/>
                <a:gd name="T29" fmla="*/ 43 h 44"/>
                <a:gd name="T30" fmla="*/ 0 w 100"/>
                <a:gd name="T31" fmla="*/ 28 h 44"/>
                <a:gd name="T32" fmla="*/ 10 w 100"/>
                <a:gd name="T33" fmla="*/ 28 h 44"/>
                <a:gd name="T34" fmla="*/ 12 w 100"/>
                <a:gd name="T35" fmla="*/ 28 h 44"/>
                <a:gd name="T36" fmla="*/ 12 w 100"/>
                <a:gd name="T37" fmla="*/ 28 h 44"/>
                <a:gd name="T38" fmla="*/ 13 w 100"/>
                <a:gd name="T39" fmla="*/ 27 h 44"/>
                <a:gd name="T40" fmla="*/ 45 w 100"/>
                <a:gd name="T41" fmla="*/ 0 h 44"/>
                <a:gd name="T42" fmla="*/ 45 w 100"/>
                <a:gd name="T43" fmla="*/ 0 h 44"/>
                <a:gd name="T44" fmla="*/ 45 w 100"/>
                <a:gd name="T45" fmla="*/ 0 h 44"/>
                <a:gd name="T46" fmla="*/ 99 w 100"/>
                <a:gd name="T47" fmla="*/ 1 h 44"/>
                <a:gd name="T48" fmla="*/ 100 w 100"/>
                <a:gd name="T49" fmla="*/ 1 h 44"/>
                <a:gd name="T50" fmla="*/ 100 w 100"/>
                <a:gd name="T51" fmla="*/ 9 h 44"/>
                <a:gd name="T52" fmla="*/ 66 w 100"/>
                <a:gd name="T53" fmla="*/ 9 h 44"/>
                <a:gd name="T54" fmla="*/ 65 w 100"/>
                <a:gd name="T55" fmla="*/ 9 h 44"/>
                <a:gd name="T56" fmla="*/ 64 w 100"/>
                <a:gd name="T57" fmla="*/ 10 h 44"/>
                <a:gd name="T58" fmla="*/ 28 w 100"/>
                <a:gd name="T59" fmla="*/ 44 h 44"/>
                <a:gd name="T60" fmla="*/ 27 w 100"/>
                <a:gd name="T61" fmla="*/ 44 h 44"/>
                <a:gd name="T62" fmla="*/ 0 w 100"/>
                <a:gd name="T63" fmla="*/ 44 h 44"/>
                <a:gd name="T64" fmla="*/ 0 w 100"/>
                <a:gd name="T6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44">
                  <a:moveTo>
                    <a:pt x="1" y="29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4" y="9"/>
                    <a:pt x="65" y="8"/>
                  </a:cubicBezTo>
                  <a:cubicBezTo>
                    <a:pt x="65" y="8"/>
                    <a:pt x="66" y="8"/>
                    <a:pt x="66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2" y="28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29"/>
                  </a:cubicBezTo>
                  <a:cubicBezTo>
                    <a:pt x="1" y="29"/>
                    <a:pt x="1" y="29"/>
                    <a:pt x="1" y="29"/>
                  </a:cubicBezTo>
                  <a:close/>
                  <a:moveTo>
                    <a:pt x="0" y="43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2" y="27"/>
                    <a:pt x="13" y="2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9"/>
                    <a:pt x="65" y="9"/>
                    <a:pt x="65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3262" y="1975"/>
              <a:ext cx="97" cy="77"/>
            </a:xfrm>
            <a:custGeom>
              <a:avLst/>
              <a:gdLst>
                <a:gd name="T0" fmla="*/ 43 w 43"/>
                <a:gd name="T1" fmla="*/ 0 h 34"/>
                <a:gd name="T2" fmla="*/ 43 w 43"/>
                <a:gd name="T3" fmla="*/ 0 h 34"/>
                <a:gd name="T4" fmla="*/ 36 w 43"/>
                <a:gd name="T5" fmla="*/ 0 h 34"/>
                <a:gd name="T6" fmla="*/ 35 w 43"/>
                <a:gd name="T7" fmla="*/ 1 h 34"/>
                <a:gd name="T8" fmla="*/ 35 w 43"/>
                <a:gd name="T9" fmla="*/ 1 h 34"/>
                <a:gd name="T10" fmla="*/ 35 w 43"/>
                <a:gd name="T11" fmla="*/ 1 h 34"/>
                <a:gd name="T12" fmla="*/ 0 w 43"/>
                <a:gd name="T13" fmla="*/ 34 h 34"/>
                <a:gd name="T14" fmla="*/ 26 w 43"/>
                <a:gd name="T15" fmla="*/ 34 h 34"/>
                <a:gd name="T16" fmla="*/ 43 w 43"/>
                <a:gd name="T17" fmla="*/ 17 h 34"/>
                <a:gd name="T18" fmla="*/ 43 w 43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3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36" y="34"/>
                    <a:pt x="43" y="26"/>
                    <a:pt x="43" y="17"/>
                  </a:cubicBezTo>
                  <a:cubicBezTo>
                    <a:pt x="43" y="0"/>
                    <a:pt x="43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2160" y="1969"/>
              <a:ext cx="1028" cy="78"/>
            </a:xfrm>
            <a:custGeom>
              <a:avLst/>
              <a:gdLst>
                <a:gd name="T0" fmla="*/ 457 w 457"/>
                <a:gd name="T1" fmla="*/ 20 h 35"/>
                <a:gd name="T2" fmla="*/ 289 w 457"/>
                <a:gd name="T3" fmla="*/ 16 h 35"/>
                <a:gd name="T4" fmla="*/ 294 w 457"/>
                <a:gd name="T5" fmla="*/ 9 h 35"/>
                <a:gd name="T6" fmla="*/ 276 w 457"/>
                <a:gd name="T7" fmla="*/ 9 h 35"/>
                <a:gd name="T8" fmla="*/ 281 w 457"/>
                <a:gd name="T9" fmla="*/ 16 h 35"/>
                <a:gd name="T10" fmla="*/ 154 w 457"/>
                <a:gd name="T11" fmla="*/ 20 h 35"/>
                <a:gd name="T12" fmla="*/ 153 w 457"/>
                <a:gd name="T13" fmla="*/ 16 h 35"/>
                <a:gd name="T14" fmla="*/ 149 w 457"/>
                <a:gd name="T15" fmla="*/ 0 h 35"/>
                <a:gd name="T16" fmla="*/ 145 w 457"/>
                <a:gd name="T17" fmla="*/ 16 h 35"/>
                <a:gd name="T18" fmla="*/ 145 w 457"/>
                <a:gd name="T19" fmla="*/ 20 h 35"/>
                <a:gd name="T20" fmla="*/ 63 w 457"/>
                <a:gd name="T21" fmla="*/ 16 h 35"/>
                <a:gd name="T22" fmla="*/ 68 w 457"/>
                <a:gd name="T23" fmla="*/ 9 h 35"/>
                <a:gd name="T24" fmla="*/ 50 w 457"/>
                <a:gd name="T25" fmla="*/ 9 h 35"/>
                <a:gd name="T26" fmla="*/ 54 w 457"/>
                <a:gd name="T27" fmla="*/ 16 h 35"/>
                <a:gd name="T28" fmla="*/ 0 w 457"/>
                <a:gd name="T29" fmla="*/ 20 h 35"/>
                <a:gd name="T30" fmla="*/ 28 w 457"/>
                <a:gd name="T31" fmla="*/ 29 h 35"/>
                <a:gd name="T32" fmla="*/ 70 w 457"/>
                <a:gd name="T33" fmla="*/ 30 h 35"/>
                <a:gd name="T34" fmla="*/ 77 w 457"/>
                <a:gd name="T35" fmla="*/ 30 h 35"/>
                <a:gd name="T36" fmla="*/ 162 w 457"/>
                <a:gd name="T37" fmla="*/ 31 h 35"/>
                <a:gd name="T38" fmla="*/ 237 w 457"/>
                <a:gd name="T39" fmla="*/ 32 h 35"/>
                <a:gd name="T40" fmla="*/ 249 w 457"/>
                <a:gd name="T41" fmla="*/ 32 h 35"/>
                <a:gd name="T42" fmla="*/ 292 w 457"/>
                <a:gd name="T43" fmla="*/ 33 h 35"/>
                <a:gd name="T44" fmla="*/ 381 w 457"/>
                <a:gd name="T45" fmla="*/ 34 h 35"/>
                <a:gd name="T46" fmla="*/ 388 w 457"/>
                <a:gd name="T47" fmla="*/ 34 h 35"/>
                <a:gd name="T48" fmla="*/ 426 w 457"/>
                <a:gd name="T49" fmla="*/ 35 h 35"/>
                <a:gd name="T50" fmla="*/ 428 w 457"/>
                <a:gd name="T51" fmla="*/ 35 h 35"/>
                <a:gd name="T52" fmla="*/ 457 w 457"/>
                <a:gd name="T53" fmla="*/ 35 h 35"/>
                <a:gd name="T54" fmla="*/ 288 w 457"/>
                <a:gd name="T55" fmla="*/ 17 h 35"/>
                <a:gd name="T56" fmla="*/ 283 w 457"/>
                <a:gd name="T57" fmla="*/ 17 h 35"/>
                <a:gd name="T58" fmla="*/ 283 w 457"/>
                <a:gd name="T59" fmla="*/ 17 h 35"/>
                <a:gd name="T60" fmla="*/ 149 w 457"/>
                <a:gd name="T61" fmla="*/ 17 h 35"/>
                <a:gd name="T62" fmla="*/ 151 w 457"/>
                <a:gd name="T63" fmla="*/ 17 h 35"/>
                <a:gd name="T64" fmla="*/ 151 w 457"/>
                <a:gd name="T65" fmla="*/ 17 h 35"/>
                <a:gd name="T66" fmla="*/ 146 w 457"/>
                <a:gd name="T67" fmla="*/ 17 h 35"/>
                <a:gd name="T68" fmla="*/ 61 w 457"/>
                <a:gd name="T69" fmla="*/ 17 h 35"/>
                <a:gd name="T70" fmla="*/ 61 w 457"/>
                <a:gd name="T71" fmla="*/ 17 h 35"/>
                <a:gd name="T72" fmla="*/ 56 w 457"/>
                <a:gd name="T7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7" h="35">
                  <a:moveTo>
                    <a:pt x="457" y="35"/>
                  </a:moveTo>
                  <a:cubicBezTo>
                    <a:pt x="457" y="20"/>
                    <a:pt x="457" y="20"/>
                    <a:pt x="457" y="20"/>
                  </a:cubicBezTo>
                  <a:cubicBezTo>
                    <a:pt x="289" y="20"/>
                    <a:pt x="289" y="20"/>
                    <a:pt x="289" y="20"/>
                  </a:cubicBezTo>
                  <a:cubicBezTo>
                    <a:pt x="289" y="16"/>
                    <a:pt x="289" y="16"/>
                    <a:pt x="289" y="16"/>
                  </a:cubicBezTo>
                  <a:cubicBezTo>
                    <a:pt x="289" y="16"/>
                    <a:pt x="289" y="16"/>
                    <a:pt x="289" y="16"/>
                  </a:cubicBezTo>
                  <a:cubicBezTo>
                    <a:pt x="292" y="15"/>
                    <a:pt x="294" y="12"/>
                    <a:pt x="294" y="9"/>
                  </a:cubicBezTo>
                  <a:cubicBezTo>
                    <a:pt x="294" y="4"/>
                    <a:pt x="290" y="0"/>
                    <a:pt x="285" y="0"/>
                  </a:cubicBezTo>
                  <a:cubicBezTo>
                    <a:pt x="280" y="0"/>
                    <a:pt x="276" y="4"/>
                    <a:pt x="276" y="9"/>
                  </a:cubicBezTo>
                  <a:cubicBezTo>
                    <a:pt x="276" y="12"/>
                    <a:pt x="278" y="15"/>
                    <a:pt x="281" y="16"/>
                  </a:cubicBezTo>
                  <a:cubicBezTo>
                    <a:pt x="281" y="16"/>
                    <a:pt x="281" y="16"/>
                    <a:pt x="281" y="16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3" y="16"/>
                    <a:pt x="153" y="16"/>
                  </a:cubicBezTo>
                  <a:cubicBezTo>
                    <a:pt x="156" y="15"/>
                    <a:pt x="158" y="12"/>
                    <a:pt x="158" y="9"/>
                  </a:cubicBezTo>
                  <a:cubicBezTo>
                    <a:pt x="158" y="4"/>
                    <a:pt x="154" y="0"/>
                    <a:pt x="149" y="0"/>
                  </a:cubicBezTo>
                  <a:cubicBezTo>
                    <a:pt x="144" y="0"/>
                    <a:pt x="140" y="4"/>
                    <a:pt x="140" y="9"/>
                  </a:cubicBezTo>
                  <a:cubicBezTo>
                    <a:pt x="140" y="12"/>
                    <a:pt x="142" y="15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6" y="15"/>
                    <a:pt x="68" y="12"/>
                    <a:pt x="68" y="9"/>
                  </a:cubicBezTo>
                  <a:cubicBezTo>
                    <a:pt x="68" y="4"/>
                    <a:pt x="64" y="0"/>
                    <a:pt x="59" y="0"/>
                  </a:cubicBezTo>
                  <a:cubicBezTo>
                    <a:pt x="54" y="0"/>
                    <a:pt x="50" y="4"/>
                    <a:pt x="50" y="9"/>
                  </a:cubicBezTo>
                  <a:cubicBezTo>
                    <a:pt x="50" y="12"/>
                    <a:pt x="52" y="15"/>
                    <a:pt x="55" y="16"/>
                  </a:cubicBezTo>
                  <a:cubicBezTo>
                    <a:pt x="55" y="16"/>
                    <a:pt x="54" y="16"/>
                    <a:pt x="54" y="16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249" y="32"/>
                    <a:pt x="249" y="32"/>
                    <a:pt x="249" y="32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4" y="33"/>
                    <a:pt x="294" y="33"/>
                    <a:pt x="294" y="33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1" y="34"/>
                    <a:pt x="381" y="34"/>
                    <a:pt x="381" y="34"/>
                  </a:cubicBezTo>
                  <a:cubicBezTo>
                    <a:pt x="388" y="34"/>
                    <a:pt x="388" y="34"/>
                    <a:pt x="388" y="34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9" y="35"/>
                    <a:pt x="429" y="35"/>
                    <a:pt x="429" y="35"/>
                  </a:cubicBezTo>
                  <a:cubicBezTo>
                    <a:pt x="428" y="35"/>
                    <a:pt x="428" y="35"/>
                    <a:pt x="428" y="35"/>
                  </a:cubicBezTo>
                  <a:cubicBezTo>
                    <a:pt x="430" y="35"/>
                    <a:pt x="430" y="35"/>
                    <a:pt x="430" y="35"/>
                  </a:cubicBezTo>
                  <a:lnTo>
                    <a:pt x="457" y="35"/>
                  </a:lnTo>
                  <a:close/>
                  <a:moveTo>
                    <a:pt x="287" y="17"/>
                  </a:moveTo>
                  <a:cubicBezTo>
                    <a:pt x="287" y="17"/>
                    <a:pt x="288" y="17"/>
                    <a:pt x="288" y="17"/>
                  </a:cubicBezTo>
                  <a:cubicBezTo>
                    <a:pt x="288" y="17"/>
                    <a:pt x="287" y="17"/>
                    <a:pt x="287" y="17"/>
                  </a:cubicBezTo>
                  <a:close/>
                  <a:moveTo>
                    <a:pt x="283" y="17"/>
                  </a:moveTo>
                  <a:cubicBezTo>
                    <a:pt x="283" y="17"/>
                    <a:pt x="282" y="17"/>
                    <a:pt x="282" y="17"/>
                  </a:cubicBezTo>
                  <a:cubicBezTo>
                    <a:pt x="282" y="17"/>
                    <a:pt x="283" y="17"/>
                    <a:pt x="283" y="17"/>
                  </a:cubicBezTo>
                  <a:close/>
                  <a:moveTo>
                    <a:pt x="149" y="17"/>
                  </a:moveTo>
                  <a:cubicBezTo>
                    <a:pt x="149" y="17"/>
                    <a:pt x="149" y="17"/>
                    <a:pt x="149" y="17"/>
                  </a:cubicBezTo>
                  <a:cubicBezTo>
                    <a:pt x="149" y="17"/>
                    <a:pt x="149" y="17"/>
                    <a:pt x="149" y="17"/>
                  </a:cubicBezTo>
                  <a:close/>
                  <a:moveTo>
                    <a:pt x="151" y="17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2" y="17"/>
                    <a:pt x="152" y="17"/>
                    <a:pt x="151" y="17"/>
                  </a:cubicBezTo>
                  <a:close/>
                  <a:moveTo>
                    <a:pt x="147" y="17"/>
                  </a:moveTo>
                  <a:cubicBezTo>
                    <a:pt x="147" y="17"/>
                    <a:pt x="147" y="17"/>
                    <a:pt x="146" y="17"/>
                  </a:cubicBezTo>
                  <a:cubicBezTo>
                    <a:pt x="147" y="17"/>
                    <a:pt x="147" y="17"/>
                    <a:pt x="147" y="17"/>
                  </a:cubicBezTo>
                  <a:close/>
                  <a:moveTo>
                    <a:pt x="61" y="17"/>
                  </a:moveTo>
                  <a:cubicBezTo>
                    <a:pt x="61" y="17"/>
                    <a:pt x="61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lose/>
                  <a:moveTo>
                    <a:pt x="57" y="17"/>
                  </a:move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170" y="1599"/>
              <a:ext cx="256" cy="115"/>
            </a:xfrm>
            <a:custGeom>
              <a:avLst/>
              <a:gdLst>
                <a:gd name="T0" fmla="*/ 164 w 256"/>
                <a:gd name="T1" fmla="*/ 52 h 115"/>
                <a:gd name="T2" fmla="*/ 164 w 256"/>
                <a:gd name="T3" fmla="*/ 0 h 115"/>
                <a:gd name="T4" fmla="*/ 88 w 256"/>
                <a:gd name="T5" fmla="*/ 0 h 115"/>
                <a:gd name="T6" fmla="*/ 88 w 256"/>
                <a:gd name="T7" fmla="*/ 52 h 115"/>
                <a:gd name="T8" fmla="*/ 0 w 256"/>
                <a:gd name="T9" fmla="*/ 52 h 115"/>
                <a:gd name="T10" fmla="*/ 0 w 256"/>
                <a:gd name="T11" fmla="*/ 115 h 115"/>
                <a:gd name="T12" fmla="*/ 256 w 256"/>
                <a:gd name="T13" fmla="*/ 115 h 115"/>
                <a:gd name="T14" fmla="*/ 256 w 256"/>
                <a:gd name="T15" fmla="*/ 52 h 115"/>
                <a:gd name="T16" fmla="*/ 164 w 256"/>
                <a:gd name="T17" fmla="*/ 5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115">
                  <a:moveTo>
                    <a:pt x="164" y="52"/>
                  </a:moveTo>
                  <a:lnTo>
                    <a:pt x="164" y="0"/>
                  </a:lnTo>
                  <a:lnTo>
                    <a:pt x="88" y="0"/>
                  </a:lnTo>
                  <a:lnTo>
                    <a:pt x="88" y="52"/>
                  </a:lnTo>
                  <a:lnTo>
                    <a:pt x="0" y="52"/>
                  </a:lnTo>
                  <a:lnTo>
                    <a:pt x="0" y="115"/>
                  </a:lnTo>
                  <a:lnTo>
                    <a:pt x="256" y="115"/>
                  </a:lnTo>
                  <a:lnTo>
                    <a:pt x="256" y="52"/>
                  </a:lnTo>
                  <a:lnTo>
                    <a:pt x="16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340927" y="2238291"/>
            <a:ext cx="6114313" cy="104943"/>
            <a:chOff x="2914250" y="3104199"/>
            <a:chExt cx="6265871" cy="184830"/>
          </a:xfrm>
        </p:grpSpPr>
        <p:sp>
          <p:nvSpPr>
            <p:cNvPr id="36" name="Rectangle 35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</p:grpSpPr>
          <p:cxnSp>
            <p:nvCxnSpPr>
              <p:cNvPr id="50" name="Straight Connector 49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oup 59"/>
          <p:cNvGrpSpPr/>
          <p:nvPr/>
        </p:nvGrpSpPr>
        <p:grpSpPr>
          <a:xfrm>
            <a:off x="1343106" y="2390077"/>
            <a:ext cx="6114313" cy="104943"/>
            <a:chOff x="2914250" y="3104199"/>
            <a:chExt cx="6265871" cy="184830"/>
          </a:xfrm>
        </p:grpSpPr>
        <p:sp>
          <p:nvSpPr>
            <p:cNvPr id="61" name="Rectangle 60"/>
            <p:cNvSpPr/>
            <p:nvPr/>
          </p:nvSpPr>
          <p:spPr>
            <a:xfrm>
              <a:off x="2914250" y="3104199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914250" y="3243310"/>
              <a:ext cx="6262658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2988124" y="3121819"/>
              <a:ext cx="2972292" cy="143489"/>
              <a:chOff x="2988124" y="3121819"/>
              <a:chExt cx="2972292" cy="143489"/>
            </a:xfrm>
          </p:grpSpPr>
          <p:cxnSp>
            <p:nvCxnSpPr>
              <p:cNvPr id="75" name="Straight Connector 74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/>
            <p:cNvGrpSpPr/>
            <p:nvPr/>
          </p:nvGrpSpPr>
          <p:grpSpPr>
            <a:xfrm flipH="1">
              <a:off x="6207829" y="3131025"/>
              <a:ext cx="2972292" cy="143489"/>
              <a:chOff x="2988124" y="3121819"/>
              <a:chExt cx="2972292" cy="143489"/>
            </a:xfrm>
          </p:grpSpPr>
          <p:cxnSp>
            <p:nvCxnSpPr>
              <p:cNvPr id="65" name="Straight Connector 64"/>
              <p:cNvCxnSpPr/>
              <p:nvPr/>
            </p:nvCxnSpPr>
            <p:spPr>
              <a:xfrm flipH="1">
                <a:off x="2988124" y="3121819"/>
                <a:ext cx="64861" cy="14348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flipH="1">
                <a:off x="5945981" y="3121819"/>
                <a:ext cx="14435" cy="13573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flipH="1">
                <a:off x="5667965" y="3135745"/>
                <a:ext cx="26912" cy="12546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flipH="1">
                <a:off x="5339245" y="3128963"/>
                <a:ext cx="51905" cy="132243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flipH="1">
                <a:off x="5012292" y="3128963"/>
                <a:ext cx="69296" cy="134937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flipH="1">
                <a:off x="4593696" y="3127375"/>
                <a:ext cx="76729" cy="134938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flipH="1">
                <a:off x="4264826" y="3128963"/>
                <a:ext cx="61652" cy="13335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H="1">
                <a:off x="3964700" y="3131344"/>
                <a:ext cx="49727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flipH="1">
                <a:off x="3613138" y="3126581"/>
                <a:ext cx="59276" cy="135732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>
                <a:off x="3287773" y="3131344"/>
                <a:ext cx="59279" cy="130969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7" name="Rounded Rectangle 96"/>
          <p:cNvSpPr/>
          <p:nvPr/>
        </p:nvSpPr>
        <p:spPr>
          <a:xfrm>
            <a:off x="2673335" y="3721284"/>
            <a:ext cx="1597805" cy="709188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r>
              <a:rPr lang="en-CA" dirty="0">
                <a:solidFill>
                  <a:schemeClr val="bg1"/>
                </a:solidFill>
                <a:latin typeface="+mj-lt"/>
              </a:rPr>
              <a:t>Marques sur la </a:t>
            </a:r>
            <a:r>
              <a:rPr lang="en-CA" dirty="0" err="1">
                <a:solidFill>
                  <a:schemeClr val="bg1"/>
                </a:solidFill>
                <a:latin typeface="+mj-lt"/>
              </a:rPr>
              <a:t>chaussée</a:t>
            </a:r>
            <a:endParaRPr lang="en-CA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713695" y="3864358"/>
            <a:ext cx="1788589" cy="348167"/>
            <a:chOff x="4572051" y="3864358"/>
            <a:chExt cx="1671762" cy="277167"/>
          </a:xfrm>
        </p:grpSpPr>
        <p:sp>
          <p:nvSpPr>
            <p:cNvPr id="85" name="Trapezoid 84"/>
            <p:cNvSpPr/>
            <p:nvPr/>
          </p:nvSpPr>
          <p:spPr>
            <a:xfrm>
              <a:off x="4572326" y="3864358"/>
              <a:ext cx="1671487" cy="277167"/>
            </a:xfrm>
            <a:prstGeom prst="trapezoid">
              <a:avLst>
                <a:gd name="adj" fmla="val 6911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572051" y="3864358"/>
              <a:ext cx="344790" cy="27716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Parallelogram 85"/>
          <p:cNvSpPr/>
          <p:nvPr/>
        </p:nvSpPr>
        <p:spPr>
          <a:xfrm rot="20105413" flipH="1">
            <a:off x="6250448" y="1724175"/>
            <a:ext cx="269595" cy="4644641"/>
          </a:xfrm>
          <a:prstGeom prst="parallelogram">
            <a:avLst>
              <a:gd name="adj" fmla="val 789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Parallelogram 86"/>
          <p:cNvSpPr/>
          <p:nvPr/>
        </p:nvSpPr>
        <p:spPr>
          <a:xfrm rot="1627856">
            <a:off x="2354109" y="1659391"/>
            <a:ext cx="261674" cy="4494721"/>
          </a:xfrm>
          <a:prstGeom prst="parallelogram">
            <a:avLst>
              <a:gd name="adj" fmla="val 7897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ounded Rectangle 98"/>
          <p:cNvSpPr/>
          <p:nvPr/>
        </p:nvSpPr>
        <p:spPr>
          <a:xfrm>
            <a:off x="7308968" y="2539122"/>
            <a:ext cx="1567998" cy="1325236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Passage à niveau actif 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200" dirty="0">
                <a:solidFill>
                  <a:schemeClr val="bg1"/>
                </a:solidFill>
              </a:rPr>
              <a:t>(avec voyants clignotants, cloche </a:t>
            </a:r>
            <a:br>
              <a:rPr lang="fr-FR" sz="1200" dirty="0">
                <a:solidFill>
                  <a:schemeClr val="bg1"/>
                </a:solidFill>
              </a:rPr>
            </a:br>
            <a:r>
              <a:rPr lang="fr-FR" sz="1200" dirty="0">
                <a:solidFill>
                  <a:schemeClr val="bg1"/>
                </a:solidFill>
              </a:rPr>
              <a:t>et barrières)</a:t>
            </a:r>
            <a:endParaRPr lang="en-CA" dirty="0">
              <a:solidFill>
                <a:schemeClr val="bg1"/>
              </a:solidFill>
            </a:endParaRPr>
          </a:p>
          <a:p>
            <a:endParaRPr lang="en-CA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0244" y="1477429"/>
            <a:ext cx="1758277" cy="999831"/>
          </a:xfrm>
          <a:prstGeom prst="rect">
            <a:avLst/>
          </a:prstGeom>
          <a:effectLst>
            <a:outerShdw blurRad="50800" dist="76200" dir="2700000" sx="98000" sy="98000" algn="tl" rotWithShape="0">
              <a:prstClr val="black">
                <a:alpha val="40000"/>
              </a:prstClr>
            </a:outerShdw>
          </a:effectLst>
        </p:spPr>
      </p:pic>
      <p:sp>
        <p:nvSpPr>
          <p:cNvPr id="92" name="Rectangle 91"/>
          <p:cNvSpPr/>
          <p:nvPr/>
        </p:nvSpPr>
        <p:spPr>
          <a:xfrm>
            <a:off x="7397883" y="5541366"/>
            <a:ext cx="97227" cy="9763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762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6" name="Rounded Rectangle 95"/>
          <p:cNvSpPr/>
          <p:nvPr/>
        </p:nvSpPr>
        <p:spPr>
          <a:xfrm>
            <a:off x="4942487" y="5144612"/>
            <a:ext cx="1464849" cy="659780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CA" sz="1600" dirty="0">
                <a:solidFill>
                  <a:schemeClr val="bg1"/>
                </a:solidFill>
                <a:latin typeface="+mj-lt"/>
              </a:rPr>
              <a:t>Signalisation </a:t>
            </a:r>
            <a:r>
              <a:rPr lang="en-CA" sz="1600" dirty="0" err="1">
                <a:solidFill>
                  <a:schemeClr val="bg1"/>
                </a:solidFill>
                <a:latin typeface="+mj-lt"/>
              </a:rPr>
              <a:t>avancée</a:t>
            </a:r>
            <a:endParaRPr lang="en-CA" sz="1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3" name="Picture 9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343" y="4852569"/>
            <a:ext cx="1177598" cy="1177598"/>
          </a:xfrm>
          <a:prstGeom prst="rect">
            <a:avLst/>
          </a:prstGeom>
          <a:effectLst>
            <a:outerShdw blurRad="50800" dist="76200" dir="2700000" sx="98000" sy="98000" algn="tl" rotWithShape="0">
              <a:prstClr val="black">
                <a:alpha val="40000"/>
              </a:prstClr>
            </a:outerShdw>
          </a:effectLst>
        </p:spPr>
      </p:pic>
      <p:sp>
        <p:nvSpPr>
          <p:cNvPr id="100" name="Rounded Rectangle 99"/>
          <p:cNvSpPr/>
          <p:nvPr/>
        </p:nvSpPr>
        <p:spPr>
          <a:xfrm>
            <a:off x="76689" y="1162046"/>
            <a:ext cx="1081240" cy="909767"/>
          </a:xfrm>
          <a:prstGeom prst="round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 err="1">
                <a:solidFill>
                  <a:schemeClr val="bg1"/>
                </a:solidFill>
                <a:latin typeface="+mj-lt"/>
              </a:rPr>
              <a:t>Sifflet</a:t>
            </a:r>
            <a:r>
              <a:rPr lang="en-CA" sz="1600" dirty="0">
                <a:solidFill>
                  <a:schemeClr val="bg1"/>
                </a:solidFill>
                <a:latin typeface="+mj-lt"/>
              </a:rPr>
              <a:t> de train et cloche</a:t>
            </a:r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712474">
            <a:off x="2306559" y="1121963"/>
            <a:ext cx="512108" cy="390178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772" y="1616930"/>
            <a:ext cx="2618363" cy="2044376"/>
          </a:xfrm>
          <a:prstGeom prst="rect">
            <a:avLst/>
          </a:prstGeom>
          <a:effectLst>
            <a:outerShdw blurRad="50800" dist="76200" dir="2700000" sx="97000" sy="97000" algn="tl" rotWithShape="0">
              <a:prstClr val="black">
                <a:alpha val="40000"/>
              </a:prstClr>
            </a:outerShdw>
          </a:effectLst>
        </p:spPr>
      </p:pic>
      <p:sp>
        <p:nvSpPr>
          <p:cNvPr id="95" name="Oval 94"/>
          <p:cNvSpPr/>
          <p:nvPr/>
        </p:nvSpPr>
        <p:spPr>
          <a:xfrm>
            <a:off x="6744885" y="2612362"/>
            <a:ext cx="158731" cy="158731"/>
          </a:xfrm>
          <a:prstGeom prst="ellipse">
            <a:avLst/>
          </a:prstGeom>
          <a:solidFill>
            <a:srgbClr val="AE1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6380380" y="2617109"/>
            <a:ext cx="149235" cy="149235"/>
          </a:xfrm>
          <a:prstGeom prst="ellipse">
            <a:avLst/>
          </a:pr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FC279-8C1E-6D44-92AF-13148D2F4815}" type="datetime1">
              <a:rPr lang="en-CA" smtClean="0"/>
              <a:t>2020-08-26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15</a:t>
            </a:fld>
            <a:endParaRPr lang="en-US"/>
          </a:p>
        </p:txBody>
      </p:sp>
      <p:sp>
        <p:nvSpPr>
          <p:cNvPr id="3" name="Right Arrow 2">
            <a:extLst>
              <a:ext uri="{FF2B5EF4-FFF2-40B4-BE49-F238E27FC236}">
                <a16:creationId xmlns:a16="http://schemas.microsoft.com/office/drawing/2014/main" id="{7307E188-D6DF-624C-BE2B-8949559DC2FA}"/>
              </a:ext>
            </a:extLst>
          </p:cNvPr>
          <p:cNvSpPr/>
          <p:nvPr/>
        </p:nvSpPr>
        <p:spPr>
          <a:xfrm>
            <a:off x="6414238" y="5325239"/>
            <a:ext cx="382115" cy="301173"/>
          </a:xfrm>
          <a:prstGeom prst="rightArrow">
            <a:avLst/>
          </a:prstGeom>
          <a:solidFill>
            <a:srgbClr val="EB0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ight Arrow 90">
            <a:extLst>
              <a:ext uri="{FF2B5EF4-FFF2-40B4-BE49-F238E27FC236}">
                <a16:creationId xmlns:a16="http://schemas.microsoft.com/office/drawing/2014/main" id="{1429FE97-1773-3346-9375-674A81ECAE7A}"/>
              </a:ext>
            </a:extLst>
          </p:cNvPr>
          <p:cNvSpPr/>
          <p:nvPr/>
        </p:nvSpPr>
        <p:spPr>
          <a:xfrm>
            <a:off x="4266347" y="3950318"/>
            <a:ext cx="382115" cy="262207"/>
          </a:xfrm>
          <a:prstGeom prst="rightArrow">
            <a:avLst/>
          </a:prstGeom>
          <a:solidFill>
            <a:srgbClr val="EB0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>
            <a:extLst>
              <a:ext uri="{FF2B5EF4-FFF2-40B4-BE49-F238E27FC236}">
                <a16:creationId xmlns:a16="http://schemas.microsoft.com/office/drawing/2014/main" id="{F922E5AE-934E-084F-B2AA-DAB48452A67D}"/>
              </a:ext>
            </a:extLst>
          </p:cNvPr>
          <p:cNvSpPr/>
          <p:nvPr/>
        </p:nvSpPr>
        <p:spPr>
          <a:xfrm>
            <a:off x="6933630" y="2779759"/>
            <a:ext cx="375338" cy="298403"/>
          </a:xfrm>
          <a:prstGeom prst="leftArrow">
            <a:avLst/>
          </a:prstGeom>
          <a:solidFill>
            <a:srgbClr val="EB0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ight Arrow 102">
            <a:extLst>
              <a:ext uri="{FF2B5EF4-FFF2-40B4-BE49-F238E27FC236}">
                <a16:creationId xmlns:a16="http://schemas.microsoft.com/office/drawing/2014/main" id="{A04AEAF0-B47B-E944-9361-400C668B7BB9}"/>
              </a:ext>
            </a:extLst>
          </p:cNvPr>
          <p:cNvSpPr/>
          <p:nvPr/>
        </p:nvSpPr>
        <p:spPr>
          <a:xfrm>
            <a:off x="1158553" y="1245024"/>
            <a:ext cx="1095383" cy="301173"/>
          </a:xfrm>
          <a:prstGeom prst="rightArrow">
            <a:avLst/>
          </a:prstGeom>
          <a:solidFill>
            <a:srgbClr val="EB0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9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9" grpId="0" animBg="1"/>
      <p:bldP spid="96" grpId="0" animBg="1"/>
      <p:bldP spid="100" grpId="0" animBg="1"/>
      <p:bldP spid="95" grpId="0" animBg="1"/>
      <p:bldP spid="98" grpId="0" animBg="1"/>
      <p:bldP spid="3" grpId="0" animBg="1"/>
      <p:bldP spid="91" grpId="0" animBg="1"/>
      <p:bldP spid="10" grpId="0" animBg="1"/>
      <p:bldP spid="10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035BB-AD45-1647-9BBA-0575C7B73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400260" cy="1103971"/>
          </a:xfrm>
        </p:spPr>
        <p:txBody>
          <a:bodyPr>
            <a:normAutofit/>
          </a:bodyPr>
          <a:lstStyle/>
          <a:p>
            <a:r>
              <a:rPr lang="en-US" b="1" dirty="0"/>
              <a:t>Trois choses </a:t>
            </a:r>
            <a:r>
              <a:rPr lang="en-US" b="1" dirty="0" err="1"/>
              <a:t>à</a:t>
            </a:r>
            <a:r>
              <a:rPr lang="en-US" b="1" dirty="0"/>
              <a:t> </a:t>
            </a:r>
            <a:r>
              <a:rPr lang="en-US" b="1" dirty="0" err="1"/>
              <a:t>éviter</a:t>
            </a:r>
            <a:r>
              <a:rPr lang="en-US" b="1" dirty="0"/>
              <a:t> </a:t>
            </a:r>
            <a:r>
              <a:rPr lang="en-US" b="1" dirty="0" err="1"/>
              <a:t>en</a:t>
            </a:r>
            <a:r>
              <a:rPr lang="en-US" b="1" dirty="0"/>
              <a:t> </a:t>
            </a:r>
            <a:r>
              <a:rPr lang="en-US" b="1" dirty="0" err="1"/>
              <a:t>voiture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DA096D-2F15-AD40-BBA3-34BB3B044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023" y="4494591"/>
            <a:ext cx="2760225" cy="153799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5000" b="1" dirty="0"/>
              <a:t>1</a:t>
            </a:r>
            <a:r>
              <a:rPr lang="en-US" b="1" dirty="0"/>
              <a:t> Ne </a:t>
            </a:r>
            <a:r>
              <a:rPr lang="en-US" b="1" dirty="0" err="1"/>
              <a:t>dépassez</a:t>
            </a:r>
            <a:r>
              <a:rPr lang="en-US" b="1" dirty="0"/>
              <a:t> pas</a:t>
            </a:r>
          </a:p>
          <a:p>
            <a:pPr marL="0" indent="0" algn="ctr">
              <a:buNone/>
            </a:pPr>
            <a:r>
              <a:rPr lang="en-US" sz="1800" dirty="0" err="1"/>
              <a:t>en</a:t>
            </a:r>
            <a:r>
              <a:rPr lang="en-US" sz="1800" dirty="0"/>
              <a:t> </a:t>
            </a:r>
            <a:r>
              <a:rPr lang="en-US" sz="1800" dirty="0" err="1"/>
              <a:t>traversant</a:t>
            </a:r>
            <a:r>
              <a:rPr lang="en-US" sz="1800" dirty="0"/>
              <a:t> les </a:t>
            </a:r>
            <a:r>
              <a:rPr lang="en-US" sz="1800" dirty="0" err="1"/>
              <a:t>voies</a:t>
            </a:r>
            <a:r>
              <a:rPr lang="en-US" sz="1800" dirty="0"/>
              <a:t> </a:t>
            </a:r>
            <a:r>
              <a:rPr lang="en-US" sz="1800" dirty="0" err="1"/>
              <a:t>ferrées</a:t>
            </a:r>
            <a:r>
              <a:rPr lang="en-US" sz="1800" dirty="0"/>
              <a:t>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8A7D9-39A4-B140-B9B9-18A785854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591C-28F3-4948-9152-5628A0177029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98BD6-8624-EA42-8ECF-154882B8E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7877A-BD5D-224F-BE19-8DE130E8C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16</a:t>
            </a:fld>
            <a:endParaRPr lang="en-US"/>
          </a:p>
        </p:txBody>
      </p:sp>
      <p:sp>
        <p:nvSpPr>
          <p:cNvPr id="7" name="Donut 6">
            <a:extLst>
              <a:ext uri="{FF2B5EF4-FFF2-40B4-BE49-F238E27FC236}">
                <a16:creationId xmlns:a16="http://schemas.microsoft.com/office/drawing/2014/main" id="{BE02E7C0-B1BC-8648-841B-118853F96691}"/>
              </a:ext>
            </a:extLst>
          </p:cNvPr>
          <p:cNvSpPr/>
          <p:nvPr/>
        </p:nvSpPr>
        <p:spPr>
          <a:xfrm>
            <a:off x="426023" y="1794788"/>
            <a:ext cx="2520187" cy="2520185"/>
          </a:xfrm>
          <a:prstGeom prst="donut">
            <a:avLst>
              <a:gd name="adj" fmla="val 6731"/>
            </a:avLst>
          </a:prstGeom>
          <a:solidFill>
            <a:srgbClr val="EB032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nut 7">
            <a:extLst>
              <a:ext uri="{FF2B5EF4-FFF2-40B4-BE49-F238E27FC236}">
                <a16:creationId xmlns:a16="http://schemas.microsoft.com/office/drawing/2014/main" id="{F331E201-DBC1-F24A-9E9C-18B809D2445F}"/>
              </a:ext>
            </a:extLst>
          </p:cNvPr>
          <p:cNvSpPr/>
          <p:nvPr/>
        </p:nvSpPr>
        <p:spPr>
          <a:xfrm>
            <a:off x="3317608" y="1794788"/>
            <a:ext cx="2520187" cy="2520185"/>
          </a:xfrm>
          <a:prstGeom prst="donut">
            <a:avLst>
              <a:gd name="adj" fmla="val 673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nut 8">
            <a:extLst>
              <a:ext uri="{FF2B5EF4-FFF2-40B4-BE49-F238E27FC236}">
                <a16:creationId xmlns:a16="http://schemas.microsoft.com/office/drawing/2014/main" id="{8BCA3C7D-2C7C-354E-8AB1-EA221C8482CA}"/>
              </a:ext>
            </a:extLst>
          </p:cNvPr>
          <p:cNvSpPr/>
          <p:nvPr/>
        </p:nvSpPr>
        <p:spPr>
          <a:xfrm>
            <a:off x="6209193" y="1794788"/>
            <a:ext cx="2520187" cy="2520185"/>
          </a:xfrm>
          <a:prstGeom prst="donut">
            <a:avLst>
              <a:gd name="adj" fmla="val 6731"/>
            </a:avLst>
          </a:prstGeom>
          <a:solidFill>
            <a:srgbClr val="EB032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0D771A-3471-7044-B1AA-5A9822A885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2182" y="2118787"/>
            <a:ext cx="1873019" cy="1873018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626C53-4F0A-1740-8777-5A6F35FD29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0597" y="2118787"/>
            <a:ext cx="1873019" cy="1873018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1974D3-7B0B-474B-A13B-8844D206D3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828" y="2118787"/>
            <a:ext cx="1873019" cy="1873018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C9D81EC-972A-C542-91AF-35528FFACA53}"/>
              </a:ext>
            </a:extLst>
          </p:cNvPr>
          <p:cNvSpPr txBox="1">
            <a:spLocks/>
          </p:cNvSpPr>
          <p:nvPr/>
        </p:nvSpPr>
        <p:spPr>
          <a:xfrm>
            <a:off x="3331983" y="4492133"/>
            <a:ext cx="2693066" cy="15379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000" b="1" dirty="0"/>
              <a:t>2</a:t>
            </a:r>
            <a:r>
              <a:rPr lang="en-US" b="1" dirty="0"/>
              <a:t> Ne </a:t>
            </a:r>
            <a:r>
              <a:rPr lang="en-US" b="1" dirty="0" err="1"/>
              <a:t>changez</a:t>
            </a:r>
            <a:r>
              <a:rPr lang="en-US" b="1" dirty="0"/>
              <a:t> pas de </a:t>
            </a:r>
            <a:r>
              <a:rPr lang="en-US" b="1" dirty="0" err="1"/>
              <a:t>vitesse</a:t>
            </a:r>
            <a:endParaRPr lang="en-US" b="1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dirty="0" err="1"/>
              <a:t>en</a:t>
            </a:r>
            <a:r>
              <a:rPr lang="en-US" sz="1800" dirty="0"/>
              <a:t> </a:t>
            </a:r>
            <a:r>
              <a:rPr lang="en-US" sz="1800" dirty="0" err="1"/>
              <a:t>traversant</a:t>
            </a:r>
            <a:r>
              <a:rPr lang="en-US" sz="1800" dirty="0"/>
              <a:t> les </a:t>
            </a:r>
            <a:r>
              <a:rPr lang="en-US" sz="1800" dirty="0" err="1"/>
              <a:t>voies</a:t>
            </a:r>
            <a:r>
              <a:rPr lang="en-US" sz="1800" dirty="0"/>
              <a:t> </a:t>
            </a:r>
            <a:r>
              <a:rPr lang="en-US" sz="1800" dirty="0" err="1"/>
              <a:t>ferrées</a:t>
            </a:r>
            <a:r>
              <a:rPr lang="en-US" sz="1800" dirty="0"/>
              <a:t>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95D80D7-62BD-354C-AC1C-257E25D5D2C3}"/>
              </a:ext>
            </a:extLst>
          </p:cNvPr>
          <p:cNvSpPr txBox="1">
            <a:spLocks/>
          </p:cNvSpPr>
          <p:nvPr/>
        </p:nvSpPr>
        <p:spPr>
          <a:xfrm>
            <a:off x="6170784" y="4492133"/>
            <a:ext cx="2703393" cy="1537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000" b="1" dirty="0"/>
              <a:t>3</a:t>
            </a:r>
            <a:r>
              <a:rPr lang="en-US" b="1" dirty="0"/>
              <a:t> Ne </a:t>
            </a:r>
            <a:r>
              <a:rPr lang="en-US" b="1" dirty="0" err="1"/>
              <a:t>vous</a:t>
            </a:r>
            <a:r>
              <a:rPr lang="en-US" b="1" dirty="0"/>
              <a:t>     </a:t>
            </a:r>
            <a:r>
              <a:rPr lang="en-US" b="1" dirty="0" err="1"/>
              <a:t>arrêtez</a:t>
            </a:r>
            <a:r>
              <a:rPr lang="en-US" b="1" dirty="0"/>
              <a:t> pas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800" dirty="0"/>
              <a:t>sur les </a:t>
            </a:r>
            <a:r>
              <a:rPr lang="en-US" sz="1800" dirty="0" err="1"/>
              <a:t>voies</a:t>
            </a:r>
            <a:r>
              <a:rPr lang="en-US" sz="1800" dirty="0"/>
              <a:t> </a:t>
            </a:r>
            <a:r>
              <a:rPr lang="en-US" sz="1800" dirty="0" err="1"/>
              <a:t>ferrées</a:t>
            </a:r>
            <a:r>
              <a:rPr lang="en-US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8670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625" y="1101088"/>
            <a:ext cx="9161645" cy="538150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-16625" y="1421710"/>
            <a:ext cx="9160625" cy="5114960"/>
            <a:chOff x="77666" y="1611086"/>
            <a:chExt cx="9029697" cy="4494745"/>
          </a:xfrm>
        </p:grpSpPr>
        <p:sp>
          <p:nvSpPr>
            <p:cNvPr id="7" name="Rectangle 6"/>
            <p:cNvSpPr/>
            <p:nvPr/>
          </p:nvSpPr>
          <p:spPr>
            <a:xfrm>
              <a:off x="77666" y="1611086"/>
              <a:ext cx="9029697" cy="4494745"/>
            </a:xfrm>
            <a:prstGeom prst="rect">
              <a:avLst/>
            </a:prstGeom>
            <a:solidFill>
              <a:schemeClr val="tx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7666" y="5085874"/>
              <a:ext cx="9028318" cy="972437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 Placeholder 6"/>
          <p:cNvSpPr txBox="1">
            <a:spLocks/>
          </p:cNvSpPr>
          <p:nvPr/>
        </p:nvSpPr>
        <p:spPr>
          <a:xfrm>
            <a:off x="299718" y="5568887"/>
            <a:ext cx="8540750" cy="11284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Les trains peuvent transporter des charges plus larges que les wagons eux-mêmes. </a:t>
            </a:r>
          </a:p>
          <a:p>
            <a:pPr marL="0" indent="0" algn="ctr">
              <a:buNone/>
            </a:pPr>
            <a:r>
              <a:rPr lang="fr-FR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Si vous êtes trop près, vous pourriez être heurtés.</a:t>
            </a:r>
          </a:p>
        </p:txBody>
      </p: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5387229" y="3383246"/>
            <a:ext cx="540449" cy="0"/>
          </a:xfrm>
          <a:prstGeom prst="straightConnector1">
            <a:avLst/>
          </a:prstGeom>
          <a:ln w="107950" cap="sq" cmpd="sng">
            <a:solidFill>
              <a:srgbClr val="EB0029"/>
            </a:solidFill>
            <a:prstDash val="solid"/>
            <a:headEnd type="none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317283" y="2465225"/>
            <a:ext cx="2137381" cy="745389"/>
            <a:chOff x="1473138" y="3144045"/>
            <a:chExt cx="1873089" cy="745389"/>
          </a:xfrm>
        </p:grpSpPr>
        <p:sp>
          <p:nvSpPr>
            <p:cNvPr id="12" name="Text Placeholder 6"/>
            <p:cNvSpPr txBox="1">
              <a:spLocks/>
            </p:cNvSpPr>
            <p:nvPr/>
          </p:nvSpPr>
          <p:spPr>
            <a:xfrm>
              <a:off x="1576686" y="3144045"/>
              <a:ext cx="1731042" cy="645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36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1mètre</a:t>
              </a:r>
              <a:br>
                <a:rPr lang="en-US" sz="3600" b="1" dirty="0">
                  <a:solidFill>
                    <a:schemeClr val="bg1"/>
                  </a:solidFill>
                </a:rPr>
              </a:br>
              <a:endParaRPr 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 Placeholder 6"/>
            <p:cNvSpPr txBox="1">
              <a:spLocks/>
            </p:cNvSpPr>
            <p:nvPr/>
          </p:nvSpPr>
          <p:spPr>
            <a:xfrm>
              <a:off x="1473138" y="3575453"/>
              <a:ext cx="1873089" cy="31398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Porte-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à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-faux 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à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 un 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mètre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 de la 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voie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 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ferrée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.</a:t>
              </a:r>
            </a:p>
          </p:txBody>
        </p:sp>
      </p:grpSp>
      <p:cxnSp>
        <p:nvCxnSpPr>
          <p:cNvPr id="18" name="Straight Arrow Connector 17"/>
          <p:cNvCxnSpPr>
            <a:cxnSpLocks/>
          </p:cNvCxnSpPr>
          <p:nvPr/>
        </p:nvCxnSpPr>
        <p:spPr>
          <a:xfrm>
            <a:off x="3048771" y="3398238"/>
            <a:ext cx="540449" cy="0"/>
          </a:xfrm>
          <a:prstGeom prst="straightConnector1">
            <a:avLst/>
          </a:prstGeom>
          <a:ln w="107950" cap="sq" cmpd="sng">
            <a:solidFill>
              <a:srgbClr val="EB0029"/>
            </a:solidFill>
            <a:prstDash val="solid"/>
            <a:headEnd type="triangle"/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6284758" y="2431387"/>
            <a:ext cx="2124740" cy="745389"/>
            <a:chOff x="1472936" y="3134520"/>
            <a:chExt cx="1900831" cy="745389"/>
          </a:xfrm>
        </p:grpSpPr>
        <p:sp>
          <p:nvSpPr>
            <p:cNvPr id="20" name="Text Placeholder 6"/>
            <p:cNvSpPr txBox="1">
              <a:spLocks/>
            </p:cNvSpPr>
            <p:nvPr/>
          </p:nvSpPr>
          <p:spPr>
            <a:xfrm>
              <a:off x="1577336" y="3134520"/>
              <a:ext cx="1731042" cy="645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sz="36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1mètre</a:t>
              </a:r>
            </a:p>
          </p:txBody>
        </p:sp>
        <p:sp>
          <p:nvSpPr>
            <p:cNvPr id="21" name="Text Placeholder 6"/>
            <p:cNvSpPr txBox="1">
              <a:spLocks/>
            </p:cNvSpPr>
            <p:nvPr/>
          </p:nvSpPr>
          <p:spPr>
            <a:xfrm>
              <a:off x="1472936" y="3565928"/>
              <a:ext cx="1900831" cy="31398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spcAft>
                  <a:spcPts val="0"/>
                </a:spcAft>
                <a:buNone/>
              </a:pP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Porte-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à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-faux 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à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 un 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mètre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 de la 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voie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 </a:t>
              </a:r>
              <a:r>
                <a:rPr lang="en-US" sz="1400" b="1" dirty="0" err="1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ferrée</a:t>
              </a:r>
              <a:r>
                <a:rPr lang="en-US" sz="1400" b="1" dirty="0">
                  <a:solidFill>
                    <a:schemeClr val="bg1"/>
                  </a:solidFill>
                  <a:ea typeface="ITC Avant Garde Gothic Std Medium" charset="0"/>
                  <a:cs typeface="ITC Avant Garde Gothic Std Medium" charset="0"/>
                </a:rPr>
                <a:t>.</a:t>
              </a:r>
            </a:p>
          </p:txBody>
        </p:sp>
      </p:grpSp>
      <p:sp>
        <p:nvSpPr>
          <p:cNvPr id="2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Porte-</a:t>
            </a:r>
            <a:r>
              <a:rPr lang="en-US" sz="3600" b="1" dirty="0" err="1"/>
              <a:t>à</a:t>
            </a:r>
            <a:r>
              <a:rPr lang="en-US" sz="3600" b="1" dirty="0"/>
              <a:t>-faux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65B6-9899-0642-B3F8-EC302877FF2A}" type="datetime1">
              <a:rPr lang="en-CA" smtClean="0"/>
              <a:t>2020-08-26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17</a:t>
            </a:fld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385C981-6564-E542-B985-FFD7F0842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7626" y="2102802"/>
            <a:ext cx="5289941" cy="298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7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16626" y="1103971"/>
            <a:ext cx="9160625" cy="500331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Arrêter</a:t>
            </a:r>
            <a:r>
              <a:rPr lang="en-US" b="1" dirty="0"/>
              <a:t> et traverser</a:t>
            </a:r>
            <a:endParaRPr lang="en-US" dirty="0"/>
          </a:p>
        </p:txBody>
      </p:sp>
      <p:sp>
        <p:nvSpPr>
          <p:cNvPr id="99" name="Freeform 5"/>
          <p:cNvSpPr>
            <a:spLocks noEditPoints="1"/>
          </p:cNvSpPr>
          <p:nvPr/>
        </p:nvSpPr>
        <p:spPr bwMode="auto">
          <a:xfrm>
            <a:off x="6233636" y="4959449"/>
            <a:ext cx="1634577" cy="796043"/>
          </a:xfrm>
          <a:custGeom>
            <a:avLst/>
            <a:gdLst>
              <a:gd name="T0" fmla="*/ 601 w 749"/>
              <a:gd name="T1" fmla="*/ 749 h 1134"/>
              <a:gd name="T2" fmla="*/ 565 w 749"/>
              <a:gd name="T3" fmla="*/ 594 h 1134"/>
              <a:gd name="T4" fmla="*/ 538 w 749"/>
              <a:gd name="T5" fmla="*/ 477 h 1134"/>
              <a:gd name="T6" fmla="*/ 518 w 749"/>
              <a:gd name="T7" fmla="*/ 389 h 1134"/>
              <a:gd name="T8" fmla="*/ 503 w 749"/>
              <a:gd name="T9" fmla="*/ 326 h 1134"/>
              <a:gd name="T10" fmla="*/ 491 w 749"/>
              <a:gd name="T11" fmla="*/ 273 h 1134"/>
              <a:gd name="T12" fmla="*/ 481 w 749"/>
              <a:gd name="T13" fmla="*/ 231 h 1134"/>
              <a:gd name="T14" fmla="*/ 472 w 749"/>
              <a:gd name="T15" fmla="*/ 194 h 1134"/>
              <a:gd name="T16" fmla="*/ 465 w 749"/>
              <a:gd name="T17" fmla="*/ 164 h 1134"/>
              <a:gd name="T18" fmla="*/ 459 w 749"/>
              <a:gd name="T19" fmla="*/ 137 h 1134"/>
              <a:gd name="T20" fmla="*/ 454 w 749"/>
              <a:gd name="T21" fmla="*/ 114 h 1134"/>
              <a:gd name="T22" fmla="*/ 449 w 749"/>
              <a:gd name="T23" fmla="*/ 94 h 1134"/>
              <a:gd name="T24" fmla="*/ 444 w 749"/>
              <a:gd name="T25" fmla="*/ 73 h 1134"/>
              <a:gd name="T26" fmla="*/ 439 w 749"/>
              <a:gd name="T27" fmla="*/ 50 h 1134"/>
              <a:gd name="T28" fmla="*/ 434 w 749"/>
              <a:gd name="T29" fmla="*/ 27 h 1134"/>
              <a:gd name="T30" fmla="*/ 427 w 749"/>
              <a:gd name="T31" fmla="*/ 0 h 1134"/>
              <a:gd name="T32" fmla="*/ 342 w 749"/>
              <a:gd name="T33" fmla="*/ 0 h 1134"/>
              <a:gd name="T34" fmla="*/ 298 w 749"/>
              <a:gd name="T35" fmla="*/ 27 h 1134"/>
              <a:gd name="T36" fmla="*/ 294 w 749"/>
              <a:gd name="T37" fmla="*/ 50 h 1134"/>
              <a:gd name="T38" fmla="*/ 287 w 749"/>
              <a:gd name="T39" fmla="*/ 73 h 1134"/>
              <a:gd name="T40" fmla="*/ 281 w 749"/>
              <a:gd name="T41" fmla="*/ 94 h 1134"/>
              <a:gd name="T42" fmla="*/ 275 w 749"/>
              <a:gd name="T43" fmla="*/ 114 h 1134"/>
              <a:gd name="T44" fmla="*/ 268 w 749"/>
              <a:gd name="T45" fmla="*/ 137 h 1134"/>
              <a:gd name="T46" fmla="*/ 259 w 749"/>
              <a:gd name="T47" fmla="*/ 164 h 1134"/>
              <a:gd name="T48" fmla="*/ 250 w 749"/>
              <a:gd name="T49" fmla="*/ 194 h 1134"/>
              <a:gd name="T50" fmla="*/ 238 w 749"/>
              <a:gd name="T51" fmla="*/ 231 h 1134"/>
              <a:gd name="T52" fmla="*/ 225 w 749"/>
              <a:gd name="T53" fmla="*/ 273 h 1134"/>
              <a:gd name="T54" fmla="*/ 209 w 749"/>
              <a:gd name="T55" fmla="*/ 326 h 1134"/>
              <a:gd name="T56" fmla="*/ 189 w 749"/>
              <a:gd name="T57" fmla="*/ 389 h 1134"/>
              <a:gd name="T58" fmla="*/ 162 w 749"/>
              <a:gd name="T59" fmla="*/ 477 h 1134"/>
              <a:gd name="T60" fmla="*/ 125 w 749"/>
              <a:gd name="T61" fmla="*/ 594 h 1134"/>
              <a:gd name="T62" fmla="*/ 74 w 749"/>
              <a:gd name="T63" fmla="*/ 749 h 1134"/>
              <a:gd name="T64" fmla="*/ 0 w 749"/>
              <a:gd name="T65" fmla="*/ 994 h 1134"/>
              <a:gd name="T66" fmla="*/ 153 w 749"/>
              <a:gd name="T67" fmla="*/ 994 h 1134"/>
              <a:gd name="T68" fmla="*/ 658 w 749"/>
              <a:gd name="T69" fmla="*/ 994 h 1134"/>
              <a:gd name="T70" fmla="*/ 416 w 749"/>
              <a:gd name="T71" fmla="*/ 40 h 1134"/>
              <a:gd name="T72" fmla="*/ 417 w 749"/>
              <a:gd name="T73" fmla="*/ 50 h 1134"/>
              <a:gd name="T74" fmla="*/ 328 w 749"/>
              <a:gd name="T75" fmla="*/ 73 h 1134"/>
              <a:gd name="T76" fmla="*/ 328 w 749"/>
              <a:gd name="T77" fmla="*/ 73 h 1134"/>
              <a:gd name="T78" fmla="*/ 322 w 749"/>
              <a:gd name="T79" fmla="*/ 106 h 1134"/>
              <a:gd name="T80" fmla="*/ 432 w 749"/>
              <a:gd name="T81" fmla="*/ 128 h 1134"/>
              <a:gd name="T82" fmla="*/ 434 w 749"/>
              <a:gd name="T83" fmla="*/ 137 h 1134"/>
              <a:gd name="T84" fmla="*/ 310 w 749"/>
              <a:gd name="T85" fmla="*/ 164 h 1134"/>
              <a:gd name="T86" fmla="*/ 310 w 749"/>
              <a:gd name="T87" fmla="*/ 164 h 1134"/>
              <a:gd name="T88" fmla="*/ 300 w 749"/>
              <a:gd name="T89" fmla="*/ 217 h 1134"/>
              <a:gd name="T90" fmla="*/ 456 w 749"/>
              <a:gd name="T91" fmla="*/ 256 h 1134"/>
              <a:gd name="T92" fmla="*/ 460 w 749"/>
              <a:gd name="T93" fmla="*/ 273 h 1134"/>
              <a:gd name="T94" fmla="*/ 280 w 749"/>
              <a:gd name="T95" fmla="*/ 326 h 1134"/>
              <a:gd name="T96" fmla="*/ 280 w 749"/>
              <a:gd name="T97" fmla="*/ 326 h 1134"/>
              <a:gd name="T98" fmla="*/ 258 w 749"/>
              <a:gd name="T99" fmla="*/ 444 h 1134"/>
              <a:gd name="T100" fmla="*/ 511 w 749"/>
              <a:gd name="T101" fmla="*/ 544 h 1134"/>
              <a:gd name="T102" fmla="*/ 520 w 749"/>
              <a:gd name="T103" fmla="*/ 594 h 1134"/>
              <a:gd name="T104" fmla="*/ 174 w 749"/>
              <a:gd name="T105" fmla="*/ 885 h 1134"/>
              <a:gd name="T106" fmla="*/ 174 w 749"/>
              <a:gd name="T107" fmla="*/ 885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49" h="1134">
                <a:moveTo>
                  <a:pt x="749" y="994"/>
                </a:moveTo>
                <a:cubicBezTo>
                  <a:pt x="719" y="885"/>
                  <a:pt x="719" y="885"/>
                  <a:pt x="719" y="885"/>
                </a:cubicBezTo>
                <a:cubicBezTo>
                  <a:pt x="632" y="885"/>
                  <a:pt x="632" y="885"/>
                  <a:pt x="632" y="885"/>
                </a:cubicBezTo>
                <a:cubicBezTo>
                  <a:pt x="601" y="749"/>
                  <a:pt x="601" y="749"/>
                  <a:pt x="601" y="749"/>
                </a:cubicBezTo>
                <a:cubicBezTo>
                  <a:pt x="675" y="749"/>
                  <a:pt x="675" y="749"/>
                  <a:pt x="675" y="749"/>
                </a:cubicBezTo>
                <a:cubicBezTo>
                  <a:pt x="652" y="683"/>
                  <a:pt x="652" y="683"/>
                  <a:pt x="652" y="683"/>
                </a:cubicBezTo>
                <a:cubicBezTo>
                  <a:pt x="586" y="683"/>
                  <a:pt x="586" y="683"/>
                  <a:pt x="586" y="683"/>
                </a:cubicBezTo>
                <a:cubicBezTo>
                  <a:pt x="565" y="594"/>
                  <a:pt x="565" y="594"/>
                  <a:pt x="565" y="594"/>
                </a:cubicBezTo>
                <a:cubicBezTo>
                  <a:pt x="624" y="594"/>
                  <a:pt x="624" y="594"/>
                  <a:pt x="624" y="594"/>
                </a:cubicBezTo>
                <a:cubicBezTo>
                  <a:pt x="606" y="544"/>
                  <a:pt x="606" y="544"/>
                  <a:pt x="606" y="544"/>
                </a:cubicBezTo>
                <a:cubicBezTo>
                  <a:pt x="554" y="544"/>
                  <a:pt x="554" y="544"/>
                  <a:pt x="554" y="544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88" y="477"/>
                  <a:pt x="588" y="477"/>
                  <a:pt x="588" y="477"/>
                </a:cubicBezTo>
                <a:cubicBezTo>
                  <a:pt x="580" y="444"/>
                  <a:pt x="580" y="444"/>
                  <a:pt x="580" y="444"/>
                </a:cubicBezTo>
                <a:cubicBezTo>
                  <a:pt x="530" y="444"/>
                  <a:pt x="530" y="444"/>
                  <a:pt x="530" y="444"/>
                </a:cubicBezTo>
                <a:cubicBezTo>
                  <a:pt x="518" y="389"/>
                  <a:pt x="518" y="389"/>
                  <a:pt x="518" y="389"/>
                </a:cubicBezTo>
                <a:cubicBezTo>
                  <a:pt x="560" y="389"/>
                  <a:pt x="560" y="389"/>
                  <a:pt x="560" y="389"/>
                </a:cubicBezTo>
                <a:cubicBezTo>
                  <a:pt x="554" y="368"/>
                  <a:pt x="554" y="368"/>
                  <a:pt x="554" y="368"/>
                </a:cubicBezTo>
                <a:cubicBezTo>
                  <a:pt x="513" y="368"/>
                  <a:pt x="513" y="368"/>
                  <a:pt x="513" y="368"/>
                </a:cubicBezTo>
                <a:cubicBezTo>
                  <a:pt x="503" y="326"/>
                  <a:pt x="503" y="326"/>
                  <a:pt x="503" y="326"/>
                </a:cubicBezTo>
                <a:cubicBezTo>
                  <a:pt x="541" y="326"/>
                  <a:pt x="541" y="326"/>
                  <a:pt x="541" y="326"/>
                </a:cubicBezTo>
                <a:cubicBezTo>
                  <a:pt x="536" y="305"/>
                  <a:pt x="536" y="305"/>
                  <a:pt x="536" y="305"/>
                </a:cubicBezTo>
                <a:cubicBezTo>
                  <a:pt x="498" y="305"/>
                  <a:pt x="498" y="305"/>
                  <a:pt x="498" y="305"/>
                </a:cubicBezTo>
                <a:cubicBezTo>
                  <a:pt x="491" y="273"/>
                  <a:pt x="491" y="273"/>
                  <a:pt x="491" y="273"/>
                </a:cubicBezTo>
                <a:cubicBezTo>
                  <a:pt x="524" y="273"/>
                  <a:pt x="524" y="273"/>
                  <a:pt x="524" y="273"/>
                </a:cubicBezTo>
                <a:cubicBezTo>
                  <a:pt x="521" y="256"/>
                  <a:pt x="521" y="256"/>
                  <a:pt x="521" y="256"/>
                </a:cubicBezTo>
                <a:cubicBezTo>
                  <a:pt x="487" y="256"/>
                  <a:pt x="487" y="256"/>
                  <a:pt x="487" y="256"/>
                </a:cubicBezTo>
                <a:cubicBezTo>
                  <a:pt x="481" y="231"/>
                  <a:pt x="481" y="231"/>
                  <a:pt x="481" y="231"/>
                </a:cubicBezTo>
                <a:cubicBezTo>
                  <a:pt x="511" y="231"/>
                  <a:pt x="511" y="231"/>
                  <a:pt x="511" y="231"/>
                </a:cubicBezTo>
                <a:cubicBezTo>
                  <a:pt x="508" y="217"/>
                  <a:pt x="508" y="217"/>
                  <a:pt x="508" y="217"/>
                </a:cubicBezTo>
                <a:cubicBezTo>
                  <a:pt x="478" y="217"/>
                  <a:pt x="478" y="217"/>
                  <a:pt x="478" y="217"/>
                </a:cubicBezTo>
                <a:cubicBezTo>
                  <a:pt x="472" y="194"/>
                  <a:pt x="472" y="194"/>
                  <a:pt x="472" y="194"/>
                </a:cubicBezTo>
                <a:cubicBezTo>
                  <a:pt x="500" y="194"/>
                  <a:pt x="500" y="194"/>
                  <a:pt x="500" y="194"/>
                </a:cubicBezTo>
                <a:cubicBezTo>
                  <a:pt x="495" y="182"/>
                  <a:pt x="495" y="182"/>
                  <a:pt x="495" y="182"/>
                </a:cubicBezTo>
                <a:cubicBezTo>
                  <a:pt x="470" y="182"/>
                  <a:pt x="470" y="182"/>
                  <a:pt x="470" y="182"/>
                </a:cubicBezTo>
                <a:cubicBezTo>
                  <a:pt x="465" y="164"/>
                  <a:pt x="465" y="164"/>
                  <a:pt x="465" y="164"/>
                </a:cubicBezTo>
                <a:cubicBezTo>
                  <a:pt x="490" y="164"/>
                  <a:pt x="490" y="164"/>
                  <a:pt x="490" y="164"/>
                </a:cubicBezTo>
                <a:cubicBezTo>
                  <a:pt x="486" y="153"/>
                  <a:pt x="486" y="153"/>
                  <a:pt x="486" y="153"/>
                </a:cubicBezTo>
                <a:cubicBezTo>
                  <a:pt x="463" y="153"/>
                  <a:pt x="463" y="153"/>
                  <a:pt x="463" y="153"/>
                </a:cubicBezTo>
                <a:cubicBezTo>
                  <a:pt x="459" y="137"/>
                  <a:pt x="459" y="137"/>
                  <a:pt x="459" y="137"/>
                </a:cubicBezTo>
                <a:cubicBezTo>
                  <a:pt x="482" y="137"/>
                  <a:pt x="482" y="137"/>
                  <a:pt x="482" y="137"/>
                </a:cubicBezTo>
                <a:cubicBezTo>
                  <a:pt x="478" y="128"/>
                  <a:pt x="478" y="128"/>
                  <a:pt x="478" y="128"/>
                </a:cubicBezTo>
                <a:cubicBezTo>
                  <a:pt x="457" y="128"/>
                  <a:pt x="457" y="128"/>
                  <a:pt x="457" y="128"/>
                </a:cubicBezTo>
                <a:cubicBezTo>
                  <a:pt x="454" y="114"/>
                  <a:pt x="454" y="114"/>
                  <a:pt x="454" y="114"/>
                </a:cubicBezTo>
                <a:cubicBezTo>
                  <a:pt x="475" y="114"/>
                  <a:pt x="475" y="114"/>
                  <a:pt x="475" y="114"/>
                </a:cubicBezTo>
                <a:cubicBezTo>
                  <a:pt x="472" y="106"/>
                  <a:pt x="472" y="106"/>
                  <a:pt x="472" y="106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49" y="94"/>
                  <a:pt x="449" y="94"/>
                  <a:pt x="449" y="94"/>
                </a:cubicBezTo>
                <a:cubicBezTo>
                  <a:pt x="468" y="94"/>
                  <a:pt x="468" y="94"/>
                  <a:pt x="468" y="9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47" y="84"/>
                  <a:pt x="447" y="84"/>
                  <a:pt x="447" y="84"/>
                </a:cubicBezTo>
                <a:cubicBezTo>
                  <a:pt x="444" y="73"/>
                  <a:pt x="444" y="73"/>
                  <a:pt x="444" y="73"/>
                </a:cubicBezTo>
                <a:cubicBezTo>
                  <a:pt x="462" y="73"/>
                  <a:pt x="462" y="73"/>
                  <a:pt x="462" y="73"/>
                </a:cubicBezTo>
                <a:cubicBezTo>
                  <a:pt x="459" y="64"/>
                  <a:pt x="459" y="64"/>
                  <a:pt x="459" y="64"/>
                </a:cubicBezTo>
                <a:cubicBezTo>
                  <a:pt x="442" y="64"/>
                  <a:pt x="442" y="64"/>
                  <a:pt x="442" y="64"/>
                </a:cubicBezTo>
                <a:cubicBezTo>
                  <a:pt x="439" y="50"/>
                  <a:pt x="439" y="50"/>
                  <a:pt x="439" y="50"/>
                </a:cubicBezTo>
                <a:cubicBezTo>
                  <a:pt x="456" y="50"/>
                  <a:pt x="456" y="50"/>
                  <a:pt x="456" y="50"/>
                </a:cubicBezTo>
                <a:cubicBezTo>
                  <a:pt x="453" y="40"/>
                  <a:pt x="453" y="40"/>
                  <a:pt x="453" y="40"/>
                </a:cubicBezTo>
                <a:cubicBezTo>
                  <a:pt x="437" y="40"/>
                  <a:pt x="437" y="40"/>
                  <a:pt x="437" y="40"/>
                </a:cubicBezTo>
                <a:cubicBezTo>
                  <a:pt x="434" y="27"/>
                  <a:pt x="434" y="27"/>
                  <a:pt x="434" y="27"/>
                </a:cubicBezTo>
                <a:cubicBezTo>
                  <a:pt x="451" y="27"/>
                  <a:pt x="451" y="27"/>
                  <a:pt x="451" y="27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31" y="17"/>
                  <a:pt x="431" y="17"/>
                  <a:pt x="431" y="17"/>
                </a:cubicBezTo>
                <a:cubicBezTo>
                  <a:pt x="427" y="0"/>
                  <a:pt x="427" y="0"/>
                  <a:pt x="427" y="0"/>
                </a:cubicBezTo>
                <a:cubicBezTo>
                  <a:pt x="424" y="0"/>
                  <a:pt x="411" y="0"/>
                  <a:pt x="408" y="0"/>
                </a:cubicBezTo>
                <a:cubicBezTo>
                  <a:pt x="411" y="17"/>
                  <a:pt x="411" y="17"/>
                  <a:pt x="411" y="17"/>
                </a:cubicBezTo>
                <a:cubicBezTo>
                  <a:pt x="338" y="17"/>
                  <a:pt x="338" y="17"/>
                  <a:pt x="338" y="17"/>
                </a:cubicBezTo>
                <a:cubicBezTo>
                  <a:pt x="342" y="0"/>
                  <a:pt x="342" y="0"/>
                  <a:pt x="342" y="0"/>
                </a:cubicBezTo>
                <a:cubicBezTo>
                  <a:pt x="335" y="0"/>
                  <a:pt x="330" y="0"/>
                  <a:pt x="322" y="0"/>
                </a:cubicBezTo>
                <a:cubicBezTo>
                  <a:pt x="318" y="17"/>
                  <a:pt x="318" y="17"/>
                  <a:pt x="318" y="17"/>
                </a:cubicBezTo>
                <a:cubicBezTo>
                  <a:pt x="302" y="17"/>
                  <a:pt x="302" y="17"/>
                  <a:pt x="302" y="17"/>
                </a:cubicBezTo>
                <a:cubicBezTo>
                  <a:pt x="298" y="27"/>
                  <a:pt x="298" y="27"/>
                  <a:pt x="298" y="27"/>
                </a:cubicBezTo>
                <a:cubicBezTo>
                  <a:pt x="316" y="27"/>
                  <a:pt x="316" y="27"/>
                  <a:pt x="316" y="27"/>
                </a:cubicBezTo>
                <a:cubicBezTo>
                  <a:pt x="313" y="40"/>
                  <a:pt x="313" y="40"/>
                  <a:pt x="313" y="40"/>
                </a:cubicBezTo>
                <a:cubicBezTo>
                  <a:pt x="297" y="40"/>
                  <a:pt x="297" y="40"/>
                  <a:pt x="297" y="40"/>
                </a:cubicBezTo>
                <a:cubicBezTo>
                  <a:pt x="294" y="50"/>
                  <a:pt x="294" y="50"/>
                  <a:pt x="294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64"/>
                  <a:pt x="307" y="64"/>
                  <a:pt x="307" y="64"/>
                </a:cubicBezTo>
                <a:cubicBezTo>
                  <a:pt x="291" y="64"/>
                  <a:pt x="291" y="64"/>
                  <a:pt x="291" y="64"/>
                </a:cubicBezTo>
                <a:cubicBezTo>
                  <a:pt x="287" y="73"/>
                  <a:pt x="287" y="73"/>
                  <a:pt x="287" y="73"/>
                </a:cubicBezTo>
                <a:cubicBezTo>
                  <a:pt x="305" y="73"/>
                  <a:pt x="305" y="73"/>
                  <a:pt x="305" y="73"/>
                </a:cubicBezTo>
                <a:cubicBezTo>
                  <a:pt x="302" y="84"/>
                  <a:pt x="302" y="84"/>
                  <a:pt x="302" y="84"/>
                </a:cubicBezTo>
                <a:cubicBezTo>
                  <a:pt x="285" y="84"/>
                  <a:pt x="285" y="84"/>
                  <a:pt x="285" y="84"/>
                </a:cubicBezTo>
                <a:cubicBezTo>
                  <a:pt x="281" y="94"/>
                  <a:pt x="281" y="94"/>
                  <a:pt x="281" y="94"/>
                </a:cubicBezTo>
                <a:cubicBezTo>
                  <a:pt x="300" y="94"/>
                  <a:pt x="300" y="94"/>
                  <a:pt x="300" y="94"/>
                </a:cubicBezTo>
                <a:cubicBezTo>
                  <a:pt x="298" y="106"/>
                  <a:pt x="298" y="106"/>
                  <a:pt x="298" y="106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5" y="114"/>
                  <a:pt x="275" y="114"/>
                  <a:pt x="275" y="114"/>
                </a:cubicBezTo>
                <a:cubicBezTo>
                  <a:pt x="295" y="114"/>
                  <a:pt x="295" y="114"/>
                  <a:pt x="295" y="114"/>
                </a:cubicBezTo>
                <a:cubicBezTo>
                  <a:pt x="292" y="128"/>
                  <a:pt x="292" y="128"/>
                  <a:pt x="292" y="128"/>
                </a:cubicBezTo>
                <a:cubicBezTo>
                  <a:pt x="270" y="128"/>
                  <a:pt x="270" y="128"/>
                  <a:pt x="270" y="128"/>
                </a:cubicBezTo>
                <a:cubicBezTo>
                  <a:pt x="268" y="137"/>
                  <a:pt x="268" y="137"/>
                  <a:pt x="268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6" y="153"/>
                  <a:pt x="286" y="153"/>
                  <a:pt x="286" y="153"/>
                </a:cubicBezTo>
                <a:cubicBezTo>
                  <a:pt x="262" y="153"/>
                  <a:pt x="262" y="153"/>
                  <a:pt x="262" y="153"/>
                </a:cubicBezTo>
                <a:cubicBezTo>
                  <a:pt x="259" y="164"/>
                  <a:pt x="259" y="164"/>
                  <a:pt x="259" y="164"/>
                </a:cubicBezTo>
                <a:cubicBezTo>
                  <a:pt x="284" y="164"/>
                  <a:pt x="284" y="164"/>
                  <a:pt x="284" y="164"/>
                </a:cubicBezTo>
                <a:cubicBezTo>
                  <a:pt x="280" y="182"/>
                  <a:pt x="280" y="182"/>
                  <a:pt x="280" y="182"/>
                </a:cubicBezTo>
                <a:cubicBezTo>
                  <a:pt x="253" y="182"/>
                  <a:pt x="253" y="182"/>
                  <a:pt x="253" y="182"/>
                </a:cubicBezTo>
                <a:cubicBezTo>
                  <a:pt x="250" y="194"/>
                  <a:pt x="250" y="194"/>
                  <a:pt x="250" y="194"/>
                </a:cubicBezTo>
                <a:cubicBezTo>
                  <a:pt x="277" y="194"/>
                  <a:pt x="277" y="194"/>
                  <a:pt x="277" y="194"/>
                </a:cubicBezTo>
                <a:cubicBezTo>
                  <a:pt x="272" y="217"/>
                  <a:pt x="272" y="217"/>
                  <a:pt x="272" y="217"/>
                </a:cubicBezTo>
                <a:cubicBezTo>
                  <a:pt x="243" y="217"/>
                  <a:pt x="243" y="217"/>
                  <a:pt x="243" y="217"/>
                </a:cubicBezTo>
                <a:cubicBezTo>
                  <a:pt x="238" y="231"/>
                  <a:pt x="238" y="231"/>
                  <a:pt x="23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3" y="256"/>
                  <a:pt x="263" y="256"/>
                  <a:pt x="263" y="256"/>
                </a:cubicBezTo>
                <a:cubicBezTo>
                  <a:pt x="230" y="256"/>
                  <a:pt x="230" y="256"/>
                  <a:pt x="230" y="256"/>
                </a:cubicBezTo>
                <a:cubicBezTo>
                  <a:pt x="225" y="273"/>
                  <a:pt x="225" y="273"/>
                  <a:pt x="225" y="273"/>
                </a:cubicBezTo>
                <a:cubicBezTo>
                  <a:pt x="259" y="273"/>
                  <a:pt x="259" y="273"/>
                  <a:pt x="259" y="273"/>
                </a:cubicBezTo>
                <a:cubicBezTo>
                  <a:pt x="251" y="305"/>
                  <a:pt x="251" y="305"/>
                  <a:pt x="251" y="305"/>
                </a:cubicBezTo>
                <a:cubicBezTo>
                  <a:pt x="217" y="305"/>
                  <a:pt x="217" y="305"/>
                  <a:pt x="217" y="305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46" y="326"/>
                  <a:pt x="246" y="326"/>
                  <a:pt x="246" y="326"/>
                </a:cubicBezTo>
                <a:cubicBezTo>
                  <a:pt x="237" y="368"/>
                  <a:pt x="237" y="368"/>
                  <a:pt x="237" y="368"/>
                </a:cubicBezTo>
                <a:cubicBezTo>
                  <a:pt x="198" y="368"/>
                  <a:pt x="198" y="368"/>
                  <a:pt x="198" y="368"/>
                </a:cubicBezTo>
                <a:cubicBezTo>
                  <a:pt x="189" y="389"/>
                  <a:pt x="189" y="389"/>
                  <a:pt x="189" y="389"/>
                </a:cubicBezTo>
                <a:cubicBezTo>
                  <a:pt x="232" y="389"/>
                  <a:pt x="232" y="389"/>
                  <a:pt x="232" y="389"/>
                </a:cubicBezTo>
                <a:cubicBezTo>
                  <a:pt x="219" y="444"/>
                  <a:pt x="219" y="444"/>
                  <a:pt x="219" y="444"/>
                </a:cubicBezTo>
                <a:cubicBezTo>
                  <a:pt x="173" y="444"/>
                  <a:pt x="173" y="444"/>
                  <a:pt x="173" y="444"/>
                </a:cubicBezTo>
                <a:cubicBezTo>
                  <a:pt x="162" y="477"/>
                  <a:pt x="162" y="477"/>
                  <a:pt x="162" y="477"/>
                </a:cubicBezTo>
                <a:cubicBezTo>
                  <a:pt x="212" y="477"/>
                  <a:pt x="212" y="477"/>
                  <a:pt x="212" y="477"/>
                </a:cubicBezTo>
                <a:cubicBezTo>
                  <a:pt x="196" y="544"/>
                  <a:pt x="196" y="544"/>
                  <a:pt x="196" y="544"/>
                </a:cubicBezTo>
                <a:cubicBezTo>
                  <a:pt x="138" y="544"/>
                  <a:pt x="138" y="544"/>
                  <a:pt x="138" y="544"/>
                </a:cubicBezTo>
                <a:cubicBezTo>
                  <a:pt x="125" y="594"/>
                  <a:pt x="125" y="594"/>
                  <a:pt x="125" y="594"/>
                </a:cubicBezTo>
                <a:cubicBezTo>
                  <a:pt x="184" y="594"/>
                  <a:pt x="184" y="594"/>
                  <a:pt x="184" y="594"/>
                </a:cubicBezTo>
                <a:cubicBezTo>
                  <a:pt x="164" y="683"/>
                  <a:pt x="164" y="683"/>
                  <a:pt x="164" y="683"/>
                </a:cubicBezTo>
                <a:cubicBezTo>
                  <a:pt x="97" y="683"/>
                  <a:pt x="97" y="683"/>
                  <a:pt x="97" y="683"/>
                </a:cubicBezTo>
                <a:cubicBezTo>
                  <a:pt x="74" y="749"/>
                  <a:pt x="74" y="749"/>
                  <a:pt x="74" y="749"/>
                </a:cubicBezTo>
                <a:cubicBezTo>
                  <a:pt x="148" y="749"/>
                  <a:pt x="148" y="749"/>
                  <a:pt x="148" y="749"/>
                </a:cubicBezTo>
                <a:cubicBezTo>
                  <a:pt x="117" y="885"/>
                  <a:pt x="117" y="885"/>
                  <a:pt x="117" y="885"/>
                </a:cubicBezTo>
                <a:cubicBezTo>
                  <a:pt x="37" y="885"/>
                  <a:pt x="37" y="885"/>
                  <a:pt x="37" y="885"/>
                </a:cubicBezTo>
                <a:cubicBezTo>
                  <a:pt x="0" y="994"/>
                  <a:pt x="0" y="994"/>
                  <a:pt x="0" y="994"/>
                </a:cubicBezTo>
                <a:cubicBezTo>
                  <a:pt x="92" y="994"/>
                  <a:pt x="92" y="994"/>
                  <a:pt x="92" y="994"/>
                </a:cubicBezTo>
                <a:cubicBezTo>
                  <a:pt x="59" y="1134"/>
                  <a:pt x="59" y="1134"/>
                  <a:pt x="59" y="1134"/>
                </a:cubicBezTo>
                <a:cubicBezTo>
                  <a:pt x="127" y="1134"/>
                  <a:pt x="127" y="1134"/>
                  <a:pt x="127" y="1134"/>
                </a:cubicBezTo>
                <a:cubicBezTo>
                  <a:pt x="153" y="994"/>
                  <a:pt x="153" y="994"/>
                  <a:pt x="153" y="994"/>
                </a:cubicBezTo>
                <a:cubicBezTo>
                  <a:pt x="596" y="994"/>
                  <a:pt x="596" y="994"/>
                  <a:pt x="596" y="994"/>
                </a:cubicBezTo>
                <a:cubicBezTo>
                  <a:pt x="622" y="1134"/>
                  <a:pt x="622" y="1134"/>
                  <a:pt x="622" y="1134"/>
                </a:cubicBezTo>
                <a:cubicBezTo>
                  <a:pt x="690" y="1134"/>
                  <a:pt x="690" y="1134"/>
                  <a:pt x="690" y="1134"/>
                </a:cubicBezTo>
                <a:cubicBezTo>
                  <a:pt x="658" y="994"/>
                  <a:pt x="658" y="994"/>
                  <a:pt x="658" y="994"/>
                </a:cubicBezTo>
                <a:lnTo>
                  <a:pt x="749" y="994"/>
                </a:lnTo>
                <a:close/>
                <a:moveTo>
                  <a:pt x="336" y="27"/>
                </a:moveTo>
                <a:cubicBezTo>
                  <a:pt x="413" y="27"/>
                  <a:pt x="413" y="27"/>
                  <a:pt x="413" y="27"/>
                </a:cubicBezTo>
                <a:cubicBezTo>
                  <a:pt x="416" y="40"/>
                  <a:pt x="416" y="40"/>
                  <a:pt x="416" y="40"/>
                </a:cubicBezTo>
                <a:cubicBezTo>
                  <a:pt x="334" y="40"/>
                  <a:pt x="334" y="40"/>
                  <a:pt x="334" y="40"/>
                </a:cubicBezTo>
                <a:lnTo>
                  <a:pt x="336" y="27"/>
                </a:lnTo>
                <a:close/>
                <a:moveTo>
                  <a:pt x="332" y="50"/>
                </a:moveTo>
                <a:cubicBezTo>
                  <a:pt x="417" y="50"/>
                  <a:pt x="417" y="50"/>
                  <a:pt x="417" y="50"/>
                </a:cubicBezTo>
                <a:cubicBezTo>
                  <a:pt x="420" y="64"/>
                  <a:pt x="420" y="64"/>
                  <a:pt x="420" y="64"/>
                </a:cubicBezTo>
                <a:cubicBezTo>
                  <a:pt x="329" y="64"/>
                  <a:pt x="329" y="64"/>
                  <a:pt x="329" y="64"/>
                </a:cubicBezTo>
                <a:lnTo>
                  <a:pt x="332" y="50"/>
                </a:lnTo>
                <a:close/>
                <a:moveTo>
                  <a:pt x="328" y="73"/>
                </a:moveTo>
                <a:cubicBezTo>
                  <a:pt x="422" y="73"/>
                  <a:pt x="422" y="73"/>
                  <a:pt x="422" y="73"/>
                </a:cubicBezTo>
                <a:cubicBezTo>
                  <a:pt x="424" y="84"/>
                  <a:pt x="424" y="84"/>
                  <a:pt x="424" y="84"/>
                </a:cubicBezTo>
                <a:cubicBezTo>
                  <a:pt x="326" y="84"/>
                  <a:pt x="326" y="84"/>
                  <a:pt x="326" y="84"/>
                </a:cubicBezTo>
                <a:lnTo>
                  <a:pt x="328" y="73"/>
                </a:lnTo>
                <a:close/>
                <a:moveTo>
                  <a:pt x="324" y="94"/>
                </a:moveTo>
                <a:cubicBezTo>
                  <a:pt x="426" y="94"/>
                  <a:pt x="426" y="94"/>
                  <a:pt x="426" y="94"/>
                </a:cubicBezTo>
                <a:cubicBezTo>
                  <a:pt x="428" y="106"/>
                  <a:pt x="428" y="106"/>
                  <a:pt x="428" y="106"/>
                </a:cubicBezTo>
                <a:cubicBezTo>
                  <a:pt x="322" y="106"/>
                  <a:pt x="322" y="106"/>
                  <a:pt x="322" y="106"/>
                </a:cubicBezTo>
                <a:lnTo>
                  <a:pt x="324" y="94"/>
                </a:lnTo>
                <a:close/>
                <a:moveTo>
                  <a:pt x="320" y="114"/>
                </a:moveTo>
                <a:cubicBezTo>
                  <a:pt x="430" y="114"/>
                  <a:pt x="430" y="114"/>
                  <a:pt x="430" y="114"/>
                </a:cubicBezTo>
                <a:cubicBezTo>
                  <a:pt x="432" y="128"/>
                  <a:pt x="432" y="128"/>
                  <a:pt x="432" y="128"/>
                </a:cubicBezTo>
                <a:cubicBezTo>
                  <a:pt x="317" y="128"/>
                  <a:pt x="317" y="128"/>
                  <a:pt x="317" y="128"/>
                </a:cubicBezTo>
                <a:lnTo>
                  <a:pt x="320" y="114"/>
                </a:lnTo>
                <a:close/>
                <a:moveTo>
                  <a:pt x="316" y="137"/>
                </a:moveTo>
                <a:cubicBezTo>
                  <a:pt x="434" y="137"/>
                  <a:pt x="434" y="137"/>
                  <a:pt x="434" y="137"/>
                </a:cubicBezTo>
                <a:cubicBezTo>
                  <a:pt x="437" y="153"/>
                  <a:pt x="437" y="153"/>
                  <a:pt x="437" y="153"/>
                </a:cubicBezTo>
                <a:cubicBezTo>
                  <a:pt x="312" y="153"/>
                  <a:pt x="312" y="153"/>
                  <a:pt x="312" y="153"/>
                </a:cubicBezTo>
                <a:lnTo>
                  <a:pt x="316" y="137"/>
                </a:lnTo>
                <a:close/>
                <a:moveTo>
                  <a:pt x="310" y="164"/>
                </a:moveTo>
                <a:cubicBezTo>
                  <a:pt x="439" y="164"/>
                  <a:pt x="439" y="164"/>
                  <a:pt x="439" y="164"/>
                </a:cubicBezTo>
                <a:cubicBezTo>
                  <a:pt x="442" y="182"/>
                  <a:pt x="442" y="182"/>
                  <a:pt x="442" y="182"/>
                </a:cubicBezTo>
                <a:cubicBezTo>
                  <a:pt x="307" y="182"/>
                  <a:pt x="307" y="182"/>
                  <a:pt x="307" y="182"/>
                </a:cubicBezTo>
                <a:lnTo>
                  <a:pt x="310" y="164"/>
                </a:lnTo>
                <a:close/>
                <a:moveTo>
                  <a:pt x="305" y="194"/>
                </a:moveTo>
                <a:cubicBezTo>
                  <a:pt x="445" y="194"/>
                  <a:pt x="445" y="194"/>
                  <a:pt x="445" y="194"/>
                </a:cubicBezTo>
                <a:cubicBezTo>
                  <a:pt x="449" y="217"/>
                  <a:pt x="449" y="217"/>
                  <a:pt x="449" y="217"/>
                </a:cubicBezTo>
                <a:cubicBezTo>
                  <a:pt x="300" y="217"/>
                  <a:pt x="300" y="217"/>
                  <a:pt x="300" y="217"/>
                </a:cubicBezTo>
                <a:lnTo>
                  <a:pt x="305" y="194"/>
                </a:lnTo>
                <a:close/>
                <a:moveTo>
                  <a:pt x="298" y="231"/>
                </a:moveTo>
                <a:cubicBezTo>
                  <a:pt x="452" y="231"/>
                  <a:pt x="452" y="231"/>
                  <a:pt x="452" y="231"/>
                </a:cubicBezTo>
                <a:cubicBezTo>
                  <a:pt x="456" y="256"/>
                  <a:pt x="456" y="256"/>
                  <a:pt x="456" y="256"/>
                </a:cubicBezTo>
                <a:cubicBezTo>
                  <a:pt x="293" y="256"/>
                  <a:pt x="293" y="256"/>
                  <a:pt x="293" y="256"/>
                </a:cubicBezTo>
                <a:lnTo>
                  <a:pt x="298" y="231"/>
                </a:lnTo>
                <a:close/>
                <a:moveTo>
                  <a:pt x="290" y="273"/>
                </a:moveTo>
                <a:cubicBezTo>
                  <a:pt x="460" y="273"/>
                  <a:pt x="460" y="273"/>
                  <a:pt x="460" y="273"/>
                </a:cubicBezTo>
                <a:cubicBezTo>
                  <a:pt x="466" y="305"/>
                  <a:pt x="466" y="305"/>
                  <a:pt x="466" y="305"/>
                </a:cubicBezTo>
                <a:cubicBezTo>
                  <a:pt x="284" y="305"/>
                  <a:pt x="284" y="305"/>
                  <a:pt x="284" y="305"/>
                </a:cubicBezTo>
                <a:lnTo>
                  <a:pt x="290" y="273"/>
                </a:lnTo>
                <a:close/>
                <a:moveTo>
                  <a:pt x="280" y="326"/>
                </a:moveTo>
                <a:cubicBezTo>
                  <a:pt x="470" y="326"/>
                  <a:pt x="470" y="326"/>
                  <a:pt x="470" y="326"/>
                </a:cubicBezTo>
                <a:cubicBezTo>
                  <a:pt x="477" y="368"/>
                  <a:pt x="477" y="368"/>
                  <a:pt x="477" y="368"/>
                </a:cubicBezTo>
                <a:cubicBezTo>
                  <a:pt x="272" y="368"/>
                  <a:pt x="272" y="368"/>
                  <a:pt x="272" y="368"/>
                </a:cubicBezTo>
                <a:lnTo>
                  <a:pt x="280" y="326"/>
                </a:lnTo>
                <a:close/>
                <a:moveTo>
                  <a:pt x="268" y="389"/>
                </a:moveTo>
                <a:cubicBezTo>
                  <a:pt x="482" y="389"/>
                  <a:pt x="482" y="389"/>
                  <a:pt x="482" y="389"/>
                </a:cubicBezTo>
                <a:cubicBezTo>
                  <a:pt x="492" y="444"/>
                  <a:pt x="492" y="444"/>
                  <a:pt x="492" y="444"/>
                </a:cubicBezTo>
                <a:cubicBezTo>
                  <a:pt x="258" y="444"/>
                  <a:pt x="258" y="444"/>
                  <a:pt x="258" y="444"/>
                </a:cubicBezTo>
                <a:lnTo>
                  <a:pt x="268" y="389"/>
                </a:lnTo>
                <a:close/>
                <a:moveTo>
                  <a:pt x="251" y="477"/>
                </a:moveTo>
                <a:cubicBezTo>
                  <a:pt x="498" y="477"/>
                  <a:pt x="498" y="477"/>
                  <a:pt x="498" y="477"/>
                </a:cubicBezTo>
                <a:cubicBezTo>
                  <a:pt x="511" y="544"/>
                  <a:pt x="511" y="544"/>
                  <a:pt x="511" y="544"/>
                </a:cubicBezTo>
                <a:cubicBezTo>
                  <a:pt x="239" y="544"/>
                  <a:pt x="239" y="544"/>
                  <a:pt x="239" y="544"/>
                </a:cubicBezTo>
                <a:lnTo>
                  <a:pt x="251" y="477"/>
                </a:lnTo>
                <a:close/>
                <a:moveTo>
                  <a:pt x="229" y="594"/>
                </a:moveTo>
                <a:cubicBezTo>
                  <a:pt x="520" y="594"/>
                  <a:pt x="520" y="594"/>
                  <a:pt x="520" y="594"/>
                </a:cubicBezTo>
                <a:cubicBezTo>
                  <a:pt x="537" y="683"/>
                  <a:pt x="537" y="683"/>
                  <a:pt x="537" y="683"/>
                </a:cubicBezTo>
                <a:cubicBezTo>
                  <a:pt x="212" y="683"/>
                  <a:pt x="212" y="683"/>
                  <a:pt x="212" y="683"/>
                </a:cubicBezTo>
                <a:lnTo>
                  <a:pt x="229" y="594"/>
                </a:lnTo>
                <a:close/>
                <a:moveTo>
                  <a:pt x="174" y="885"/>
                </a:moveTo>
                <a:cubicBezTo>
                  <a:pt x="200" y="749"/>
                  <a:pt x="200" y="749"/>
                  <a:pt x="200" y="749"/>
                </a:cubicBezTo>
                <a:cubicBezTo>
                  <a:pt x="550" y="749"/>
                  <a:pt x="550" y="749"/>
                  <a:pt x="550" y="749"/>
                </a:cubicBezTo>
                <a:cubicBezTo>
                  <a:pt x="575" y="885"/>
                  <a:pt x="575" y="885"/>
                  <a:pt x="575" y="885"/>
                </a:cubicBezTo>
                <a:lnTo>
                  <a:pt x="174" y="885"/>
                </a:lnTo>
                <a:close/>
              </a:path>
            </a:pathLst>
          </a:custGeom>
          <a:solidFill>
            <a:schemeClr val="bg1"/>
          </a:solidFill>
          <a:ln w="7938" cap="flat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4090038" y="5102055"/>
            <a:ext cx="2110776" cy="915651"/>
            <a:chOff x="1925875" y="6103489"/>
            <a:chExt cx="1052287" cy="435665"/>
          </a:xfrm>
        </p:grpSpPr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1952943" y="6234024"/>
              <a:ext cx="1007875" cy="3051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5 </a:t>
              </a:r>
              <a:r>
                <a:rPr lang="en-US" sz="2800" b="1" dirty="0" err="1">
                  <a:solidFill>
                    <a:schemeClr val="bg1"/>
                  </a:solidFill>
                </a:rPr>
                <a:t>mètres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1925875" y="6103489"/>
              <a:ext cx="1052287" cy="0"/>
            </a:xfrm>
            <a:prstGeom prst="straightConnector1">
              <a:avLst/>
            </a:prstGeom>
            <a:ln w="127000" cap="sq" cmpd="sng">
              <a:solidFill>
                <a:srgbClr val="FF0000"/>
              </a:solidFill>
              <a:prstDash val="solid"/>
              <a:headEnd type="triangle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5" name="Picture 1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905" y="4702356"/>
            <a:ext cx="2694505" cy="1061472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166" name="TextBox 165"/>
          <p:cNvSpPr txBox="1"/>
          <p:nvPr/>
        </p:nvSpPr>
        <p:spPr>
          <a:xfrm>
            <a:off x="8493211" y="64502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>
            <a:off x="1271760" y="1702225"/>
            <a:ext cx="6600480" cy="1994898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Lorsque vous vous arrêtez à un passage à niveau, assurez-vous que l’avant de votre véhicule se trouve au moins à </a:t>
            </a:r>
            <a:r>
              <a:rPr lang="fr-FR" sz="2400" b="1" dirty="0">
                <a:solidFill>
                  <a:schemeClr val="bg1"/>
                </a:solidFill>
              </a:rPr>
              <a:t>5 mètres </a:t>
            </a:r>
            <a:r>
              <a:rPr lang="fr-FR" sz="2400" dirty="0">
                <a:solidFill>
                  <a:schemeClr val="bg1"/>
                </a:solidFill>
              </a:rPr>
              <a:t>du rail le plus proche.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2B4E-766B-BF49-86B4-D7F61EB427C3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8E4F77-51FF-6E4C-997A-0418959E6248}"/>
              </a:ext>
            </a:extLst>
          </p:cNvPr>
          <p:cNvSpPr txBox="1"/>
          <p:nvPr/>
        </p:nvSpPr>
        <p:spPr>
          <a:xfrm>
            <a:off x="3693226" y="70658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2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-16626" y="1103971"/>
            <a:ext cx="9160626" cy="4969451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Avancer</a:t>
            </a:r>
            <a:endParaRPr lang="en-US" dirty="0"/>
          </a:p>
        </p:txBody>
      </p:sp>
      <p:sp>
        <p:nvSpPr>
          <p:cNvPr id="166" name="TextBox 165"/>
          <p:cNvSpPr txBox="1"/>
          <p:nvPr/>
        </p:nvSpPr>
        <p:spPr>
          <a:xfrm>
            <a:off x="8493211" y="64502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1026803" y="5004475"/>
            <a:ext cx="1469604" cy="715701"/>
          </a:xfrm>
          <a:custGeom>
            <a:avLst/>
            <a:gdLst>
              <a:gd name="T0" fmla="*/ 601 w 749"/>
              <a:gd name="T1" fmla="*/ 749 h 1134"/>
              <a:gd name="T2" fmla="*/ 565 w 749"/>
              <a:gd name="T3" fmla="*/ 594 h 1134"/>
              <a:gd name="T4" fmla="*/ 538 w 749"/>
              <a:gd name="T5" fmla="*/ 477 h 1134"/>
              <a:gd name="T6" fmla="*/ 518 w 749"/>
              <a:gd name="T7" fmla="*/ 389 h 1134"/>
              <a:gd name="T8" fmla="*/ 503 w 749"/>
              <a:gd name="T9" fmla="*/ 326 h 1134"/>
              <a:gd name="T10" fmla="*/ 491 w 749"/>
              <a:gd name="T11" fmla="*/ 273 h 1134"/>
              <a:gd name="T12" fmla="*/ 481 w 749"/>
              <a:gd name="T13" fmla="*/ 231 h 1134"/>
              <a:gd name="T14" fmla="*/ 472 w 749"/>
              <a:gd name="T15" fmla="*/ 194 h 1134"/>
              <a:gd name="T16" fmla="*/ 465 w 749"/>
              <a:gd name="T17" fmla="*/ 164 h 1134"/>
              <a:gd name="T18" fmla="*/ 459 w 749"/>
              <a:gd name="T19" fmla="*/ 137 h 1134"/>
              <a:gd name="T20" fmla="*/ 454 w 749"/>
              <a:gd name="T21" fmla="*/ 114 h 1134"/>
              <a:gd name="T22" fmla="*/ 449 w 749"/>
              <a:gd name="T23" fmla="*/ 94 h 1134"/>
              <a:gd name="T24" fmla="*/ 444 w 749"/>
              <a:gd name="T25" fmla="*/ 73 h 1134"/>
              <a:gd name="T26" fmla="*/ 439 w 749"/>
              <a:gd name="T27" fmla="*/ 50 h 1134"/>
              <a:gd name="T28" fmla="*/ 434 w 749"/>
              <a:gd name="T29" fmla="*/ 27 h 1134"/>
              <a:gd name="T30" fmla="*/ 427 w 749"/>
              <a:gd name="T31" fmla="*/ 0 h 1134"/>
              <a:gd name="T32" fmla="*/ 342 w 749"/>
              <a:gd name="T33" fmla="*/ 0 h 1134"/>
              <a:gd name="T34" fmla="*/ 298 w 749"/>
              <a:gd name="T35" fmla="*/ 27 h 1134"/>
              <a:gd name="T36" fmla="*/ 294 w 749"/>
              <a:gd name="T37" fmla="*/ 50 h 1134"/>
              <a:gd name="T38" fmla="*/ 287 w 749"/>
              <a:gd name="T39" fmla="*/ 73 h 1134"/>
              <a:gd name="T40" fmla="*/ 281 w 749"/>
              <a:gd name="T41" fmla="*/ 94 h 1134"/>
              <a:gd name="T42" fmla="*/ 275 w 749"/>
              <a:gd name="T43" fmla="*/ 114 h 1134"/>
              <a:gd name="T44" fmla="*/ 268 w 749"/>
              <a:gd name="T45" fmla="*/ 137 h 1134"/>
              <a:gd name="T46" fmla="*/ 259 w 749"/>
              <a:gd name="T47" fmla="*/ 164 h 1134"/>
              <a:gd name="T48" fmla="*/ 250 w 749"/>
              <a:gd name="T49" fmla="*/ 194 h 1134"/>
              <a:gd name="T50" fmla="*/ 238 w 749"/>
              <a:gd name="T51" fmla="*/ 231 h 1134"/>
              <a:gd name="T52" fmla="*/ 225 w 749"/>
              <a:gd name="T53" fmla="*/ 273 h 1134"/>
              <a:gd name="T54" fmla="*/ 209 w 749"/>
              <a:gd name="T55" fmla="*/ 326 h 1134"/>
              <a:gd name="T56" fmla="*/ 189 w 749"/>
              <a:gd name="T57" fmla="*/ 389 h 1134"/>
              <a:gd name="T58" fmla="*/ 162 w 749"/>
              <a:gd name="T59" fmla="*/ 477 h 1134"/>
              <a:gd name="T60" fmla="*/ 125 w 749"/>
              <a:gd name="T61" fmla="*/ 594 h 1134"/>
              <a:gd name="T62" fmla="*/ 74 w 749"/>
              <a:gd name="T63" fmla="*/ 749 h 1134"/>
              <a:gd name="T64" fmla="*/ 0 w 749"/>
              <a:gd name="T65" fmla="*/ 994 h 1134"/>
              <a:gd name="T66" fmla="*/ 153 w 749"/>
              <a:gd name="T67" fmla="*/ 994 h 1134"/>
              <a:gd name="T68" fmla="*/ 658 w 749"/>
              <a:gd name="T69" fmla="*/ 994 h 1134"/>
              <a:gd name="T70" fmla="*/ 416 w 749"/>
              <a:gd name="T71" fmla="*/ 40 h 1134"/>
              <a:gd name="T72" fmla="*/ 417 w 749"/>
              <a:gd name="T73" fmla="*/ 50 h 1134"/>
              <a:gd name="T74" fmla="*/ 328 w 749"/>
              <a:gd name="T75" fmla="*/ 73 h 1134"/>
              <a:gd name="T76" fmla="*/ 328 w 749"/>
              <a:gd name="T77" fmla="*/ 73 h 1134"/>
              <a:gd name="T78" fmla="*/ 322 w 749"/>
              <a:gd name="T79" fmla="*/ 106 h 1134"/>
              <a:gd name="T80" fmla="*/ 432 w 749"/>
              <a:gd name="T81" fmla="*/ 128 h 1134"/>
              <a:gd name="T82" fmla="*/ 434 w 749"/>
              <a:gd name="T83" fmla="*/ 137 h 1134"/>
              <a:gd name="T84" fmla="*/ 310 w 749"/>
              <a:gd name="T85" fmla="*/ 164 h 1134"/>
              <a:gd name="T86" fmla="*/ 310 w 749"/>
              <a:gd name="T87" fmla="*/ 164 h 1134"/>
              <a:gd name="T88" fmla="*/ 300 w 749"/>
              <a:gd name="T89" fmla="*/ 217 h 1134"/>
              <a:gd name="T90" fmla="*/ 456 w 749"/>
              <a:gd name="T91" fmla="*/ 256 h 1134"/>
              <a:gd name="T92" fmla="*/ 460 w 749"/>
              <a:gd name="T93" fmla="*/ 273 h 1134"/>
              <a:gd name="T94" fmla="*/ 280 w 749"/>
              <a:gd name="T95" fmla="*/ 326 h 1134"/>
              <a:gd name="T96" fmla="*/ 280 w 749"/>
              <a:gd name="T97" fmla="*/ 326 h 1134"/>
              <a:gd name="T98" fmla="*/ 258 w 749"/>
              <a:gd name="T99" fmla="*/ 444 h 1134"/>
              <a:gd name="T100" fmla="*/ 511 w 749"/>
              <a:gd name="T101" fmla="*/ 544 h 1134"/>
              <a:gd name="T102" fmla="*/ 520 w 749"/>
              <a:gd name="T103" fmla="*/ 594 h 1134"/>
              <a:gd name="T104" fmla="*/ 174 w 749"/>
              <a:gd name="T105" fmla="*/ 885 h 1134"/>
              <a:gd name="T106" fmla="*/ 174 w 749"/>
              <a:gd name="T107" fmla="*/ 885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49" h="1134">
                <a:moveTo>
                  <a:pt x="749" y="994"/>
                </a:moveTo>
                <a:cubicBezTo>
                  <a:pt x="719" y="885"/>
                  <a:pt x="719" y="885"/>
                  <a:pt x="719" y="885"/>
                </a:cubicBezTo>
                <a:cubicBezTo>
                  <a:pt x="632" y="885"/>
                  <a:pt x="632" y="885"/>
                  <a:pt x="632" y="885"/>
                </a:cubicBezTo>
                <a:cubicBezTo>
                  <a:pt x="601" y="749"/>
                  <a:pt x="601" y="749"/>
                  <a:pt x="601" y="749"/>
                </a:cubicBezTo>
                <a:cubicBezTo>
                  <a:pt x="675" y="749"/>
                  <a:pt x="675" y="749"/>
                  <a:pt x="675" y="749"/>
                </a:cubicBezTo>
                <a:cubicBezTo>
                  <a:pt x="652" y="683"/>
                  <a:pt x="652" y="683"/>
                  <a:pt x="652" y="683"/>
                </a:cubicBezTo>
                <a:cubicBezTo>
                  <a:pt x="586" y="683"/>
                  <a:pt x="586" y="683"/>
                  <a:pt x="586" y="683"/>
                </a:cubicBezTo>
                <a:cubicBezTo>
                  <a:pt x="565" y="594"/>
                  <a:pt x="565" y="594"/>
                  <a:pt x="565" y="594"/>
                </a:cubicBezTo>
                <a:cubicBezTo>
                  <a:pt x="624" y="594"/>
                  <a:pt x="624" y="594"/>
                  <a:pt x="624" y="594"/>
                </a:cubicBezTo>
                <a:cubicBezTo>
                  <a:pt x="606" y="544"/>
                  <a:pt x="606" y="544"/>
                  <a:pt x="606" y="544"/>
                </a:cubicBezTo>
                <a:cubicBezTo>
                  <a:pt x="554" y="544"/>
                  <a:pt x="554" y="544"/>
                  <a:pt x="554" y="544"/>
                </a:cubicBezTo>
                <a:cubicBezTo>
                  <a:pt x="538" y="477"/>
                  <a:pt x="538" y="477"/>
                  <a:pt x="538" y="477"/>
                </a:cubicBezTo>
                <a:cubicBezTo>
                  <a:pt x="588" y="477"/>
                  <a:pt x="588" y="477"/>
                  <a:pt x="588" y="477"/>
                </a:cubicBezTo>
                <a:cubicBezTo>
                  <a:pt x="580" y="444"/>
                  <a:pt x="580" y="444"/>
                  <a:pt x="580" y="444"/>
                </a:cubicBezTo>
                <a:cubicBezTo>
                  <a:pt x="530" y="444"/>
                  <a:pt x="530" y="444"/>
                  <a:pt x="530" y="444"/>
                </a:cubicBezTo>
                <a:cubicBezTo>
                  <a:pt x="518" y="389"/>
                  <a:pt x="518" y="389"/>
                  <a:pt x="518" y="389"/>
                </a:cubicBezTo>
                <a:cubicBezTo>
                  <a:pt x="560" y="389"/>
                  <a:pt x="560" y="389"/>
                  <a:pt x="560" y="389"/>
                </a:cubicBezTo>
                <a:cubicBezTo>
                  <a:pt x="554" y="368"/>
                  <a:pt x="554" y="368"/>
                  <a:pt x="554" y="368"/>
                </a:cubicBezTo>
                <a:cubicBezTo>
                  <a:pt x="513" y="368"/>
                  <a:pt x="513" y="368"/>
                  <a:pt x="513" y="368"/>
                </a:cubicBezTo>
                <a:cubicBezTo>
                  <a:pt x="503" y="326"/>
                  <a:pt x="503" y="326"/>
                  <a:pt x="503" y="326"/>
                </a:cubicBezTo>
                <a:cubicBezTo>
                  <a:pt x="541" y="326"/>
                  <a:pt x="541" y="326"/>
                  <a:pt x="541" y="326"/>
                </a:cubicBezTo>
                <a:cubicBezTo>
                  <a:pt x="536" y="305"/>
                  <a:pt x="536" y="305"/>
                  <a:pt x="536" y="305"/>
                </a:cubicBezTo>
                <a:cubicBezTo>
                  <a:pt x="498" y="305"/>
                  <a:pt x="498" y="305"/>
                  <a:pt x="498" y="305"/>
                </a:cubicBezTo>
                <a:cubicBezTo>
                  <a:pt x="491" y="273"/>
                  <a:pt x="491" y="273"/>
                  <a:pt x="491" y="273"/>
                </a:cubicBezTo>
                <a:cubicBezTo>
                  <a:pt x="524" y="273"/>
                  <a:pt x="524" y="273"/>
                  <a:pt x="524" y="273"/>
                </a:cubicBezTo>
                <a:cubicBezTo>
                  <a:pt x="521" y="256"/>
                  <a:pt x="521" y="256"/>
                  <a:pt x="521" y="256"/>
                </a:cubicBezTo>
                <a:cubicBezTo>
                  <a:pt x="487" y="256"/>
                  <a:pt x="487" y="256"/>
                  <a:pt x="487" y="256"/>
                </a:cubicBezTo>
                <a:cubicBezTo>
                  <a:pt x="481" y="231"/>
                  <a:pt x="481" y="231"/>
                  <a:pt x="481" y="231"/>
                </a:cubicBezTo>
                <a:cubicBezTo>
                  <a:pt x="511" y="231"/>
                  <a:pt x="511" y="231"/>
                  <a:pt x="511" y="231"/>
                </a:cubicBezTo>
                <a:cubicBezTo>
                  <a:pt x="508" y="217"/>
                  <a:pt x="508" y="217"/>
                  <a:pt x="508" y="217"/>
                </a:cubicBezTo>
                <a:cubicBezTo>
                  <a:pt x="478" y="217"/>
                  <a:pt x="478" y="217"/>
                  <a:pt x="478" y="217"/>
                </a:cubicBezTo>
                <a:cubicBezTo>
                  <a:pt x="472" y="194"/>
                  <a:pt x="472" y="194"/>
                  <a:pt x="472" y="194"/>
                </a:cubicBezTo>
                <a:cubicBezTo>
                  <a:pt x="500" y="194"/>
                  <a:pt x="500" y="194"/>
                  <a:pt x="500" y="194"/>
                </a:cubicBezTo>
                <a:cubicBezTo>
                  <a:pt x="495" y="182"/>
                  <a:pt x="495" y="182"/>
                  <a:pt x="495" y="182"/>
                </a:cubicBezTo>
                <a:cubicBezTo>
                  <a:pt x="470" y="182"/>
                  <a:pt x="470" y="182"/>
                  <a:pt x="470" y="182"/>
                </a:cubicBezTo>
                <a:cubicBezTo>
                  <a:pt x="465" y="164"/>
                  <a:pt x="465" y="164"/>
                  <a:pt x="465" y="164"/>
                </a:cubicBezTo>
                <a:cubicBezTo>
                  <a:pt x="490" y="164"/>
                  <a:pt x="490" y="164"/>
                  <a:pt x="490" y="164"/>
                </a:cubicBezTo>
                <a:cubicBezTo>
                  <a:pt x="486" y="153"/>
                  <a:pt x="486" y="153"/>
                  <a:pt x="486" y="153"/>
                </a:cubicBezTo>
                <a:cubicBezTo>
                  <a:pt x="463" y="153"/>
                  <a:pt x="463" y="153"/>
                  <a:pt x="463" y="153"/>
                </a:cubicBezTo>
                <a:cubicBezTo>
                  <a:pt x="459" y="137"/>
                  <a:pt x="459" y="137"/>
                  <a:pt x="459" y="137"/>
                </a:cubicBezTo>
                <a:cubicBezTo>
                  <a:pt x="482" y="137"/>
                  <a:pt x="482" y="137"/>
                  <a:pt x="482" y="137"/>
                </a:cubicBezTo>
                <a:cubicBezTo>
                  <a:pt x="478" y="128"/>
                  <a:pt x="478" y="128"/>
                  <a:pt x="478" y="128"/>
                </a:cubicBezTo>
                <a:cubicBezTo>
                  <a:pt x="457" y="128"/>
                  <a:pt x="457" y="128"/>
                  <a:pt x="457" y="128"/>
                </a:cubicBezTo>
                <a:cubicBezTo>
                  <a:pt x="454" y="114"/>
                  <a:pt x="454" y="114"/>
                  <a:pt x="454" y="114"/>
                </a:cubicBezTo>
                <a:cubicBezTo>
                  <a:pt x="475" y="114"/>
                  <a:pt x="475" y="114"/>
                  <a:pt x="475" y="114"/>
                </a:cubicBezTo>
                <a:cubicBezTo>
                  <a:pt x="472" y="106"/>
                  <a:pt x="472" y="106"/>
                  <a:pt x="472" y="106"/>
                </a:cubicBezTo>
                <a:cubicBezTo>
                  <a:pt x="452" y="106"/>
                  <a:pt x="452" y="106"/>
                  <a:pt x="452" y="106"/>
                </a:cubicBezTo>
                <a:cubicBezTo>
                  <a:pt x="449" y="94"/>
                  <a:pt x="449" y="94"/>
                  <a:pt x="449" y="94"/>
                </a:cubicBezTo>
                <a:cubicBezTo>
                  <a:pt x="468" y="94"/>
                  <a:pt x="468" y="94"/>
                  <a:pt x="468" y="9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47" y="84"/>
                  <a:pt x="447" y="84"/>
                  <a:pt x="447" y="84"/>
                </a:cubicBezTo>
                <a:cubicBezTo>
                  <a:pt x="444" y="73"/>
                  <a:pt x="444" y="73"/>
                  <a:pt x="444" y="73"/>
                </a:cubicBezTo>
                <a:cubicBezTo>
                  <a:pt x="462" y="73"/>
                  <a:pt x="462" y="73"/>
                  <a:pt x="462" y="73"/>
                </a:cubicBezTo>
                <a:cubicBezTo>
                  <a:pt x="459" y="64"/>
                  <a:pt x="459" y="64"/>
                  <a:pt x="459" y="64"/>
                </a:cubicBezTo>
                <a:cubicBezTo>
                  <a:pt x="442" y="64"/>
                  <a:pt x="442" y="64"/>
                  <a:pt x="442" y="64"/>
                </a:cubicBezTo>
                <a:cubicBezTo>
                  <a:pt x="439" y="50"/>
                  <a:pt x="439" y="50"/>
                  <a:pt x="439" y="50"/>
                </a:cubicBezTo>
                <a:cubicBezTo>
                  <a:pt x="456" y="50"/>
                  <a:pt x="456" y="50"/>
                  <a:pt x="456" y="50"/>
                </a:cubicBezTo>
                <a:cubicBezTo>
                  <a:pt x="453" y="40"/>
                  <a:pt x="453" y="40"/>
                  <a:pt x="453" y="40"/>
                </a:cubicBezTo>
                <a:cubicBezTo>
                  <a:pt x="437" y="40"/>
                  <a:pt x="437" y="40"/>
                  <a:pt x="437" y="40"/>
                </a:cubicBezTo>
                <a:cubicBezTo>
                  <a:pt x="434" y="27"/>
                  <a:pt x="434" y="27"/>
                  <a:pt x="434" y="27"/>
                </a:cubicBezTo>
                <a:cubicBezTo>
                  <a:pt x="451" y="27"/>
                  <a:pt x="451" y="27"/>
                  <a:pt x="451" y="27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31" y="17"/>
                  <a:pt x="431" y="17"/>
                  <a:pt x="431" y="17"/>
                </a:cubicBezTo>
                <a:cubicBezTo>
                  <a:pt x="427" y="0"/>
                  <a:pt x="427" y="0"/>
                  <a:pt x="427" y="0"/>
                </a:cubicBezTo>
                <a:cubicBezTo>
                  <a:pt x="424" y="0"/>
                  <a:pt x="411" y="0"/>
                  <a:pt x="408" y="0"/>
                </a:cubicBezTo>
                <a:cubicBezTo>
                  <a:pt x="411" y="17"/>
                  <a:pt x="411" y="17"/>
                  <a:pt x="411" y="17"/>
                </a:cubicBezTo>
                <a:cubicBezTo>
                  <a:pt x="338" y="17"/>
                  <a:pt x="338" y="17"/>
                  <a:pt x="338" y="17"/>
                </a:cubicBezTo>
                <a:cubicBezTo>
                  <a:pt x="342" y="0"/>
                  <a:pt x="342" y="0"/>
                  <a:pt x="342" y="0"/>
                </a:cubicBezTo>
                <a:cubicBezTo>
                  <a:pt x="335" y="0"/>
                  <a:pt x="330" y="0"/>
                  <a:pt x="322" y="0"/>
                </a:cubicBezTo>
                <a:cubicBezTo>
                  <a:pt x="318" y="17"/>
                  <a:pt x="318" y="17"/>
                  <a:pt x="318" y="17"/>
                </a:cubicBezTo>
                <a:cubicBezTo>
                  <a:pt x="302" y="17"/>
                  <a:pt x="302" y="17"/>
                  <a:pt x="302" y="17"/>
                </a:cubicBezTo>
                <a:cubicBezTo>
                  <a:pt x="298" y="27"/>
                  <a:pt x="298" y="27"/>
                  <a:pt x="298" y="27"/>
                </a:cubicBezTo>
                <a:cubicBezTo>
                  <a:pt x="316" y="27"/>
                  <a:pt x="316" y="27"/>
                  <a:pt x="316" y="27"/>
                </a:cubicBezTo>
                <a:cubicBezTo>
                  <a:pt x="313" y="40"/>
                  <a:pt x="313" y="40"/>
                  <a:pt x="313" y="40"/>
                </a:cubicBezTo>
                <a:cubicBezTo>
                  <a:pt x="297" y="40"/>
                  <a:pt x="297" y="40"/>
                  <a:pt x="297" y="40"/>
                </a:cubicBezTo>
                <a:cubicBezTo>
                  <a:pt x="294" y="50"/>
                  <a:pt x="294" y="50"/>
                  <a:pt x="294" y="50"/>
                </a:cubicBezTo>
                <a:cubicBezTo>
                  <a:pt x="310" y="50"/>
                  <a:pt x="310" y="50"/>
                  <a:pt x="310" y="50"/>
                </a:cubicBezTo>
                <a:cubicBezTo>
                  <a:pt x="307" y="64"/>
                  <a:pt x="307" y="64"/>
                  <a:pt x="307" y="64"/>
                </a:cubicBezTo>
                <a:cubicBezTo>
                  <a:pt x="291" y="64"/>
                  <a:pt x="291" y="64"/>
                  <a:pt x="291" y="64"/>
                </a:cubicBezTo>
                <a:cubicBezTo>
                  <a:pt x="287" y="73"/>
                  <a:pt x="287" y="73"/>
                  <a:pt x="287" y="73"/>
                </a:cubicBezTo>
                <a:cubicBezTo>
                  <a:pt x="305" y="73"/>
                  <a:pt x="305" y="73"/>
                  <a:pt x="305" y="73"/>
                </a:cubicBezTo>
                <a:cubicBezTo>
                  <a:pt x="302" y="84"/>
                  <a:pt x="302" y="84"/>
                  <a:pt x="302" y="84"/>
                </a:cubicBezTo>
                <a:cubicBezTo>
                  <a:pt x="285" y="84"/>
                  <a:pt x="285" y="84"/>
                  <a:pt x="285" y="84"/>
                </a:cubicBezTo>
                <a:cubicBezTo>
                  <a:pt x="281" y="94"/>
                  <a:pt x="281" y="94"/>
                  <a:pt x="281" y="94"/>
                </a:cubicBezTo>
                <a:cubicBezTo>
                  <a:pt x="300" y="94"/>
                  <a:pt x="300" y="94"/>
                  <a:pt x="300" y="94"/>
                </a:cubicBezTo>
                <a:cubicBezTo>
                  <a:pt x="298" y="106"/>
                  <a:pt x="298" y="106"/>
                  <a:pt x="298" y="106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5" y="114"/>
                  <a:pt x="275" y="114"/>
                  <a:pt x="275" y="114"/>
                </a:cubicBezTo>
                <a:cubicBezTo>
                  <a:pt x="295" y="114"/>
                  <a:pt x="295" y="114"/>
                  <a:pt x="295" y="114"/>
                </a:cubicBezTo>
                <a:cubicBezTo>
                  <a:pt x="292" y="128"/>
                  <a:pt x="292" y="128"/>
                  <a:pt x="292" y="128"/>
                </a:cubicBezTo>
                <a:cubicBezTo>
                  <a:pt x="270" y="128"/>
                  <a:pt x="270" y="128"/>
                  <a:pt x="270" y="128"/>
                </a:cubicBezTo>
                <a:cubicBezTo>
                  <a:pt x="268" y="137"/>
                  <a:pt x="268" y="137"/>
                  <a:pt x="268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6" y="153"/>
                  <a:pt x="286" y="153"/>
                  <a:pt x="286" y="153"/>
                </a:cubicBezTo>
                <a:cubicBezTo>
                  <a:pt x="262" y="153"/>
                  <a:pt x="262" y="153"/>
                  <a:pt x="262" y="153"/>
                </a:cubicBezTo>
                <a:cubicBezTo>
                  <a:pt x="259" y="164"/>
                  <a:pt x="259" y="164"/>
                  <a:pt x="259" y="164"/>
                </a:cubicBezTo>
                <a:cubicBezTo>
                  <a:pt x="284" y="164"/>
                  <a:pt x="284" y="164"/>
                  <a:pt x="284" y="164"/>
                </a:cubicBezTo>
                <a:cubicBezTo>
                  <a:pt x="280" y="182"/>
                  <a:pt x="280" y="182"/>
                  <a:pt x="280" y="182"/>
                </a:cubicBezTo>
                <a:cubicBezTo>
                  <a:pt x="253" y="182"/>
                  <a:pt x="253" y="182"/>
                  <a:pt x="253" y="182"/>
                </a:cubicBezTo>
                <a:cubicBezTo>
                  <a:pt x="250" y="194"/>
                  <a:pt x="250" y="194"/>
                  <a:pt x="250" y="194"/>
                </a:cubicBezTo>
                <a:cubicBezTo>
                  <a:pt x="277" y="194"/>
                  <a:pt x="277" y="194"/>
                  <a:pt x="277" y="194"/>
                </a:cubicBezTo>
                <a:cubicBezTo>
                  <a:pt x="272" y="217"/>
                  <a:pt x="272" y="217"/>
                  <a:pt x="272" y="217"/>
                </a:cubicBezTo>
                <a:cubicBezTo>
                  <a:pt x="243" y="217"/>
                  <a:pt x="243" y="217"/>
                  <a:pt x="243" y="217"/>
                </a:cubicBezTo>
                <a:cubicBezTo>
                  <a:pt x="238" y="231"/>
                  <a:pt x="238" y="231"/>
                  <a:pt x="23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3" y="256"/>
                  <a:pt x="263" y="256"/>
                  <a:pt x="263" y="256"/>
                </a:cubicBezTo>
                <a:cubicBezTo>
                  <a:pt x="230" y="256"/>
                  <a:pt x="230" y="256"/>
                  <a:pt x="230" y="256"/>
                </a:cubicBezTo>
                <a:cubicBezTo>
                  <a:pt x="225" y="273"/>
                  <a:pt x="225" y="273"/>
                  <a:pt x="225" y="273"/>
                </a:cubicBezTo>
                <a:cubicBezTo>
                  <a:pt x="259" y="273"/>
                  <a:pt x="259" y="273"/>
                  <a:pt x="259" y="273"/>
                </a:cubicBezTo>
                <a:cubicBezTo>
                  <a:pt x="251" y="305"/>
                  <a:pt x="251" y="305"/>
                  <a:pt x="251" y="305"/>
                </a:cubicBezTo>
                <a:cubicBezTo>
                  <a:pt x="217" y="305"/>
                  <a:pt x="217" y="305"/>
                  <a:pt x="217" y="305"/>
                </a:cubicBezTo>
                <a:cubicBezTo>
                  <a:pt x="209" y="326"/>
                  <a:pt x="209" y="326"/>
                  <a:pt x="209" y="326"/>
                </a:cubicBezTo>
                <a:cubicBezTo>
                  <a:pt x="246" y="326"/>
                  <a:pt x="246" y="326"/>
                  <a:pt x="246" y="326"/>
                </a:cubicBezTo>
                <a:cubicBezTo>
                  <a:pt x="237" y="368"/>
                  <a:pt x="237" y="368"/>
                  <a:pt x="237" y="368"/>
                </a:cubicBezTo>
                <a:cubicBezTo>
                  <a:pt x="198" y="368"/>
                  <a:pt x="198" y="368"/>
                  <a:pt x="198" y="368"/>
                </a:cubicBezTo>
                <a:cubicBezTo>
                  <a:pt x="189" y="389"/>
                  <a:pt x="189" y="389"/>
                  <a:pt x="189" y="389"/>
                </a:cubicBezTo>
                <a:cubicBezTo>
                  <a:pt x="232" y="389"/>
                  <a:pt x="232" y="389"/>
                  <a:pt x="232" y="389"/>
                </a:cubicBezTo>
                <a:cubicBezTo>
                  <a:pt x="219" y="444"/>
                  <a:pt x="219" y="444"/>
                  <a:pt x="219" y="444"/>
                </a:cubicBezTo>
                <a:cubicBezTo>
                  <a:pt x="173" y="444"/>
                  <a:pt x="173" y="444"/>
                  <a:pt x="173" y="444"/>
                </a:cubicBezTo>
                <a:cubicBezTo>
                  <a:pt x="162" y="477"/>
                  <a:pt x="162" y="477"/>
                  <a:pt x="162" y="477"/>
                </a:cubicBezTo>
                <a:cubicBezTo>
                  <a:pt x="212" y="477"/>
                  <a:pt x="212" y="477"/>
                  <a:pt x="212" y="477"/>
                </a:cubicBezTo>
                <a:cubicBezTo>
                  <a:pt x="196" y="544"/>
                  <a:pt x="196" y="544"/>
                  <a:pt x="196" y="544"/>
                </a:cubicBezTo>
                <a:cubicBezTo>
                  <a:pt x="138" y="544"/>
                  <a:pt x="138" y="544"/>
                  <a:pt x="138" y="544"/>
                </a:cubicBezTo>
                <a:cubicBezTo>
                  <a:pt x="125" y="594"/>
                  <a:pt x="125" y="594"/>
                  <a:pt x="125" y="594"/>
                </a:cubicBezTo>
                <a:cubicBezTo>
                  <a:pt x="184" y="594"/>
                  <a:pt x="184" y="594"/>
                  <a:pt x="184" y="594"/>
                </a:cubicBezTo>
                <a:cubicBezTo>
                  <a:pt x="164" y="683"/>
                  <a:pt x="164" y="683"/>
                  <a:pt x="164" y="683"/>
                </a:cubicBezTo>
                <a:cubicBezTo>
                  <a:pt x="97" y="683"/>
                  <a:pt x="97" y="683"/>
                  <a:pt x="97" y="683"/>
                </a:cubicBezTo>
                <a:cubicBezTo>
                  <a:pt x="74" y="749"/>
                  <a:pt x="74" y="749"/>
                  <a:pt x="74" y="749"/>
                </a:cubicBezTo>
                <a:cubicBezTo>
                  <a:pt x="148" y="749"/>
                  <a:pt x="148" y="749"/>
                  <a:pt x="148" y="749"/>
                </a:cubicBezTo>
                <a:cubicBezTo>
                  <a:pt x="117" y="885"/>
                  <a:pt x="117" y="885"/>
                  <a:pt x="117" y="885"/>
                </a:cubicBezTo>
                <a:cubicBezTo>
                  <a:pt x="37" y="885"/>
                  <a:pt x="37" y="885"/>
                  <a:pt x="37" y="885"/>
                </a:cubicBezTo>
                <a:cubicBezTo>
                  <a:pt x="0" y="994"/>
                  <a:pt x="0" y="994"/>
                  <a:pt x="0" y="994"/>
                </a:cubicBezTo>
                <a:cubicBezTo>
                  <a:pt x="92" y="994"/>
                  <a:pt x="92" y="994"/>
                  <a:pt x="92" y="994"/>
                </a:cubicBezTo>
                <a:cubicBezTo>
                  <a:pt x="59" y="1134"/>
                  <a:pt x="59" y="1134"/>
                  <a:pt x="59" y="1134"/>
                </a:cubicBezTo>
                <a:cubicBezTo>
                  <a:pt x="127" y="1134"/>
                  <a:pt x="127" y="1134"/>
                  <a:pt x="127" y="1134"/>
                </a:cubicBezTo>
                <a:cubicBezTo>
                  <a:pt x="153" y="994"/>
                  <a:pt x="153" y="994"/>
                  <a:pt x="153" y="994"/>
                </a:cubicBezTo>
                <a:cubicBezTo>
                  <a:pt x="596" y="994"/>
                  <a:pt x="596" y="994"/>
                  <a:pt x="596" y="994"/>
                </a:cubicBezTo>
                <a:cubicBezTo>
                  <a:pt x="622" y="1134"/>
                  <a:pt x="622" y="1134"/>
                  <a:pt x="622" y="1134"/>
                </a:cubicBezTo>
                <a:cubicBezTo>
                  <a:pt x="690" y="1134"/>
                  <a:pt x="690" y="1134"/>
                  <a:pt x="690" y="1134"/>
                </a:cubicBezTo>
                <a:cubicBezTo>
                  <a:pt x="658" y="994"/>
                  <a:pt x="658" y="994"/>
                  <a:pt x="658" y="994"/>
                </a:cubicBezTo>
                <a:lnTo>
                  <a:pt x="749" y="994"/>
                </a:lnTo>
                <a:close/>
                <a:moveTo>
                  <a:pt x="336" y="27"/>
                </a:moveTo>
                <a:cubicBezTo>
                  <a:pt x="413" y="27"/>
                  <a:pt x="413" y="27"/>
                  <a:pt x="413" y="27"/>
                </a:cubicBezTo>
                <a:cubicBezTo>
                  <a:pt x="416" y="40"/>
                  <a:pt x="416" y="40"/>
                  <a:pt x="416" y="40"/>
                </a:cubicBezTo>
                <a:cubicBezTo>
                  <a:pt x="334" y="40"/>
                  <a:pt x="334" y="40"/>
                  <a:pt x="334" y="40"/>
                </a:cubicBezTo>
                <a:lnTo>
                  <a:pt x="336" y="27"/>
                </a:lnTo>
                <a:close/>
                <a:moveTo>
                  <a:pt x="332" y="50"/>
                </a:moveTo>
                <a:cubicBezTo>
                  <a:pt x="417" y="50"/>
                  <a:pt x="417" y="50"/>
                  <a:pt x="417" y="50"/>
                </a:cubicBezTo>
                <a:cubicBezTo>
                  <a:pt x="420" y="64"/>
                  <a:pt x="420" y="64"/>
                  <a:pt x="420" y="64"/>
                </a:cubicBezTo>
                <a:cubicBezTo>
                  <a:pt x="329" y="64"/>
                  <a:pt x="329" y="64"/>
                  <a:pt x="329" y="64"/>
                </a:cubicBezTo>
                <a:lnTo>
                  <a:pt x="332" y="50"/>
                </a:lnTo>
                <a:close/>
                <a:moveTo>
                  <a:pt x="328" y="73"/>
                </a:moveTo>
                <a:cubicBezTo>
                  <a:pt x="422" y="73"/>
                  <a:pt x="422" y="73"/>
                  <a:pt x="422" y="73"/>
                </a:cubicBezTo>
                <a:cubicBezTo>
                  <a:pt x="424" y="84"/>
                  <a:pt x="424" y="84"/>
                  <a:pt x="424" y="84"/>
                </a:cubicBezTo>
                <a:cubicBezTo>
                  <a:pt x="326" y="84"/>
                  <a:pt x="326" y="84"/>
                  <a:pt x="326" y="84"/>
                </a:cubicBezTo>
                <a:lnTo>
                  <a:pt x="328" y="73"/>
                </a:lnTo>
                <a:close/>
                <a:moveTo>
                  <a:pt x="324" y="94"/>
                </a:moveTo>
                <a:cubicBezTo>
                  <a:pt x="426" y="94"/>
                  <a:pt x="426" y="94"/>
                  <a:pt x="426" y="94"/>
                </a:cubicBezTo>
                <a:cubicBezTo>
                  <a:pt x="428" y="106"/>
                  <a:pt x="428" y="106"/>
                  <a:pt x="428" y="106"/>
                </a:cubicBezTo>
                <a:cubicBezTo>
                  <a:pt x="322" y="106"/>
                  <a:pt x="322" y="106"/>
                  <a:pt x="322" y="106"/>
                </a:cubicBezTo>
                <a:lnTo>
                  <a:pt x="324" y="94"/>
                </a:lnTo>
                <a:close/>
                <a:moveTo>
                  <a:pt x="320" y="114"/>
                </a:moveTo>
                <a:cubicBezTo>
                  <a:pt x="430" y="114"/>
                  <a:pt x="430" y="114"/>
                  <a:pt x="430" y="114"/>
                </a:cubicBezTo>
                <a:cubicBezTo>
                  <a:pt x="432" y="128"/>
                  <a:pt x="432" y="128"/>
                  <a:pt x="432" y="128"/>
                </a:cubicBezTo>
                <a:cubicBezTo>
                  <a:pt x="317" y="128"/>
                  <a:pt x="317" y="128"/>
                  <a:pt x="317" y="128"/>
                </a:cubicBezTo>
                <a:lnTo>
                  <a:pt x="320" y="114"/>
                </a:lnTo>
                <a:close/>
                <a:moveTo>
                  <a:pt x="316" y="137"/>
                </a:moveTo>
                <a:cubicBezTo>
                  <a:pt x="434" y="137"/>
                  <a:pt x="434" y="137"/>
                  <a:pt x="434" y="137"/>
                </a:cubicBezTo>
                <a:cubicBezTo>
                  <a:pt x="437" y="153"/>
                  <a:pt x="437" y="153"/>
                  <a:pt x="437" y="153"/>
                </a:cubicBezTo>
                <a:cubicBezTo>
                  <a:pt x="312" y="153"/>
                  <a:pt x="312" y="153"/>
                  <a:pt x="312" y="153"/>
                </a:cubicBezTo>
                <a:lnTo>
                  <a:pt x="316" y="137"/>
                </a:lnTo>
                <a:close/>
                <a:moveTo>
                  <a:pt x="310" y="164"/>
                </a:moveTo>
                <a:cubicBezTo>
                  <a:pt x="439" y="164"/>
                  <a:pt x="439" y="164"/>
                  <a:pt x="439" y="164"/>
                </a:cubicBezTo>
                <a:cubicBezTo>
                  <a:pt x="442" y="182"/>
                  <a:pt x="442" y="182"/>
                  <a:pt x="442" y="182"/>
                </a:cubicBezTo>
                <a:cubicBezTo>
                  <a:pt x="307" y="182"/>
                  <a:pt x="307" y="182"/>
                  <a:pt x="307" y="182"/>
                </a:cubicBezTo>
                <a:lnTo>
                  <a:pt x="310" y="164"/>
                </a:lnTo>
                <a:close/>
                <a:moveTo>
                  <a:pt x="305" y="194"/>
                </a:moveTo>
                <a:cubicBezTo>
                  <a:pt x="445" y="194"/>
                  <a:pt x="445" y="194"/>
                  <a:pt x="445" y="194"/>
                </a:cubicBezTo>
                <a:cubicBezTo>
                  <a:pt x="449" y="217"/>
                  <a:pt x="449" y="217"/>
                  <a:pt x="449" y="217"/>
                </a:cubicBezTo>
                <a:cubicBezTo>
                  <a:pt x="300" y="217"/>
                  <a:pt x="300" y="217"/>
                  <a:pt x="300" y="217"/>
                </a:cubicBezTo>
                <a:lnTo>
                  <a:pt x="305" y="194"/>
                </a:lnTo>
                <a:close/>
                <a:moveTo>
                  <a:pt x="298" y="231"/>
                </a:moveTo>
                <a:cubicBezTo>
                  <a:pt x="452" y="231"/>
                  <a:pt x="452" y="231"/>
                  <a:pt x="452" y="231"/>
                </a:cubicBezTo>
                <a:cubicBezTo>
                  <a:pt x="456" y="256"/>
                  <a:pt x="456" y="256"/>
                  <a:pt x="456" y="256"/>
                </a:cubicBezTo>
                <a:cubicBezTo>
                  <a:pt x="293" y="256"/>
                  <a:pt x="293" y="256"/>
                  <a:pt x="293" y="256"/>
                </a:cubicBezTo>
                <a:lnTo>
                  <a:pt x="298" y="231"/>
                </a:lnTo>
                <a:close/>
                <a:moveTo>
                  <a:pt x="290" y="273"/>
                </a:moveTo>
                <a:cubicBezTo>
                  <a:pt x="460" y="273"/>
                  <a:pt x="460" y="273"/>
                  <a:pt x="460" y="273"/>
                </a:cubicBezTo>
                <a:cubicBezTo>
                  <a:pt x="466" y="305"/>
                  <a:pt x="466" y="305"/>
                  <a:pt x="466" y="305"/>
                </a:cubicBezTo>
                <a:cubicBezTo>
                  <a:pt x="284" y="305"/>
                  <a:pt x="284" y="305"/>
                  <a:pt x="284" y="305"/>
                </a:cubicBezTo>
                <a:lnTo>
                  <a:pt x="290" y="273"/>
                </a:lnTo>
                <a:close/>
                <a:moveTo>
                  <a:pt x="280" y="326"/>
                </a:moveTo>
                <a:cubicBezTo>
                  <a:pt x="470" y="326"/>
                  <a:pt x="470" y="326"/>
                  <a:pt x="470" y="326"/>
                </a:cubicBezTo>
                <a:cubicBezTo>
                  <a:pt x="477" y="368"/>
                  <a:pt x="477" y="368"/>
                  <a:pt x="477" y="368"/>
                </a:cubicBezTo>
                <a:cubicBezTo>
                  <a:pt x="272" y="368"/>
                  <a:pt x="272" y="368"/>
                  <a:pt x="272" y="368"/>
                </a:cubicBezTo>
                <a:lnTo>
                  <a:pt x="280" y="326"/>
                </a:lnTo>
                <a:close/>
                <a:moveTo>
                  <a:pt x="268" y="389"/>
                </a:moveTo>
                <a:cubicBezTo>
                  <a:pt x="482" y="389"/>
                  <a:pt x="482" y="389"/>
                  <a:pt x="482" y="389"/>
                </a:cubicBezTo>
                <a:cubicBezTo>
                  <a:pt x="492" y="444"/>
                  <a:pt x="492" y="444"/>
                  <a:pt x="492" y="444"/>
                </a:cubicBezTo>
                <a:cubicBezTo>
                  <a:pt x="258" y="444"/>
                  <a:pt x="258" y="444"/>
                  <a:pt x="258" y="444"/>
                </a:cubicBezTo>
                <a:lnTo>
                  <a:pt x="268" y="389"/>
                </a:lnTo>
                <a:close/>
                <a:moveTo>
                  <a:pt x="251" y="477"/>
                </a:moveTo>
                <a:cubicBezTo>
                  <a:pt x="498" y="477"/>
                  <a:pt x="498" y="477"/>
                  <a:pt x="498" y="477"/>
                </a:cubicBezTo>
                <a:cubicBezTo>
                  <a:pt x="511" y="544"/>
                  <a:pt x="511" y="544"/>
                  <a:pt x="511" y="544"/>
                </a:cubicBezTo>
                <a:cubicBezTo>
                  <a:pt x="239" y="544"/>
                  <a:pt x="239" y="544"/>
                  <a:pt x="239" y="544"/>
                </a:cubicBezTo>
                <a:lnTo>
                  <a:pt x="251" y="477"/>
                </a:lnTo>
                <a:close/>
                <a:moveTo>
                  <a:pt x="229" y="594"/>
                </a:moveTo>
                <a:cubicBezTo>
                  <a:pt x="520" y="594"/>
                  <a:pt x="520" y="594"/>
                  <a:pt x="520" y="594"/>
                </a:cubicBezTo>
                <a:cubicBezTo>
                  <a:pt x="537" y="683"/>
                  <a:pt x="537" y="683"/>
                  <a:pt x="537" y="683"/>
                </a:cubicBezTo>
                <a:cubicBezTo>
                  <a:pt x="212" y="683"/>
                  <a:pt x="212" y="683"/>
                  <a:pt x="212" y="683"/>
                </a:cubicBezTo>
                <a:lnTo>
                  <a:pt x="229" y="594"/>
                </a:lnTo>
                <a:close/>
                <a:moveTo>
                  <a:pt x="174" y="885"/>
                </a:moveTo>
                <a:cubicBezTo>
                  <a:pt x="200" y="749"/>
                  <a:pt x="200" y="749"/>
                  <a:pt x="200" y="749"/>
                </a:cubicBezTo>
                <a:cubicBezTo>
                  <a:pt x="550" y="749"/>
                  <a:pt x="550" y="749"/>
                  <a:pt x="550" y="749"/>
                </a:cubicBezTo>
                <a:cubicBezTo>
                  <a:pt x="575" y="885"/>
                  <a:pt x="575" y="885"/>
                  <a:pt x="575" y="885"/>
                </a:cubicBezTo>
                <a:lnTo>
                  <a:pt x="174" y="885"/>
                </a:lnTo>
                <a:close/>
              </a:path>
            </a:pathLst>
          </a:custGeom>
          <a:solidFill>
            <a:schemeClr val="bg1"/>
          </a:solidFill>
          <a:ln w="7938" cap="flat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2739130" y="5068369"/>
            <a:ext cx="2110776" cy="915651"/>
            <a:chOff x="1925875" y="6103489"/>
            <a:chExt cx="1052287" cy="435665"/>
          </a:xfrm>
        </p:grpSpPr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1952943" y="6234024"/>
              <a:ext cx="1007875" cy="3051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2800" b="1" dirty="0">
                  <a:solidFill>
                    <a:schemeClr val="bg1"/>
                  </a:solidFill>
                </a:rPr>
                <a:t>5 </a:t>
              </a:r>
              <a:r>
                <a:rPr lang="en-US" sz="2800" b="1" dirty="0" err="1">
                  <a:solidFill>
                    <a:schemeClr val="bg1"/>
                  </a:solidFill>
                </a:rPr>
                <a:t>mètres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>
              <a:off x="1925875" y="6103489"/>
              <a:ext cx="1052287" cy="0"/>
            </a:xfrm>
            <a:prstGeom prst="straightConnector1">
              <a:avLst/>
            </a:prstGeom>
            <a:ln w="127000" cap="sq" cmpd="sng">
              <a:solidFill>
                <a:srgbClr val="EB0029"/>
              </a:solidFill>
              <a:prstDash val="solid"/>
              <a:headEnd type="triangle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773" y="4749495"/>
            <a:ext cx="2422557" cy="95434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962" y="4749495"/>
            <a:ext cx="2422557" cy="95434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F1C11-18C1-0F48-886F-0AEBB09A6023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19</a:t>
            </a:fld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09BBD96-14C9-034E-8794-4F784203E43D}"/>
              </a:ext>
            </a:extLst>
          </p:cNvPr>
          <p:cNvSpPr/>
          <p:nvPr/>
        </p:nvSpPr>
        <p:spPr>
          <a:xfrm>
            <a:off x="1271760" y="1702225"/>
            <a:ext cx="6695202" cy="2296664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Lorsque vous vous arrêtez à un passage à niveau, assurez-vous que l’arrière de votre véhicule se trouve au moins à        </a:t>
            </a:r>
            <a:r>
              <a:rPr lang="fr-FR" sz="2000" b="1" dirty="0">
                <a:solidFill>
                  <a:schemeClr val="bg1"/>
                </a:solidFill>
              </a:rPr>
              <a:t>5 mètres </a:t>
            </a:r>
            <a:r>
              <a:rPr lang="fr-FR" sz="2000" dirty="0">
                <a:solidFill>
                  <a:schemeClr val="bg1"/>
                </a:solidFill>
              </a:rPr>
              <a:t>du rail le plus proche. </a:t>
            </a:r>
            <a:endParaRPr lang="en-US" sz="2000" dirty="0">
              <a:solidFill>
                <a:schemeClr val="bg1"/>
              </a:solidFill>
            </a:endParaRPr>
          </a:p>
          <a:p>
            <a:pPr algn="ctr"/>
            <a:endParaRPr lang="en-US" sz="2000" dirty="0">
              <a:solidFill>
                <a:schemeClr val="bg1"/>
              </a:solidFill>
            </a:endParaRPr>
          </a:p>
          <a:p>
            <a:pPr algn="ctr"/>
            <a:r>
              <a:rPr lang="en-US" sz="2000" dirty="0" err="1">
                <a:solidFill>
                  <a:schemeClr val="bg1"/>
                </a:solidFill>
              </a:rPr>
              <a:t>Faites</a:t>
            </a:r>
            <a:r>
              <a:rPr lang="en-US" sz="2000" dirty="0">
                <a:solidFill>
                  <a:schemeClr val="bg1"/>
                </a:solidFill>
              </a:rPr>
              <a:t> attention aux </a:t>
            </a:r>
            <a:r>
              <a:rPr lang="en-US" sz="2000" dirty="0" err="1">
                <a:solidFill>
                  <a:schemeClr val="bg1"/>
                </a:solidFill>
              </a:rPr>
              <a:t>bouchons</a:t>
            </a:r>
            <a:r>
              <a:rPr lang="en-US" sz="2000" dirty="0">
                <a:solidFill>
                  <a:schemeClr val="bg1"/>
                </a:solidFill>
              </a:rPr>
              <a:t> de circulation, aux </a:t>
            </a:r>
            <a:r>
              <a:rPr lang="en-US" sz="2000" dirty="0" err="1">
                <a:solidFill>
                  <a:schemeClr val="bg1"/>
                </a:solidFill>
              </a:rPr>
              <a:t>feux</a:t>
            </a:r>
            <a:r>
              <a:rPr lang="en-US" sz="2000" dirty="0">
                <a:solidFill>
                  <a:schemeClr val="bg1"/>
                </a:solidFill>
              </a:rPr>
              <a:t> de circulation et aux </a:t>
            </a:r>
            <a:r>
              <a:rPr lang="en-US" sz="2000" dirty="0" err="1">
                <a:solidFill>
                  <a:schemeClr val="bg1"/>
                </a:solidFill>
              </a:rPr>
              <a:t>panneaux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d’arrêt</a:t>
            </a:r>
            <a:r>
              <a:rPr lang="en-US" sz="20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3869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41E98-2A54-A745-B4D7-95C2673F8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Votre</a:t>
            </a:r>
            <a:r>
              <a:rPr lang="en-US" dirty="0"/>
              <a:t> nom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1268C-6DE8-8C48-8C1D-F9ED654F8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Inclure</a:t>
            </a:r>
            <a:r>
              <a:rPr lang="en-US" dirty="0"/>
              <a:t> de </a:t>
            </a:r>
            <a:r>
              <a:rPr lang="en-US" dirty="0" err="1"/>
              <a:t>l’information</a:t>
            </a:r>
            <a:r>
              <a:rPr lang="en-US" dirty="0"/>
              <a:t> sur </a:t>
            </a:r>
            <a:r>
              <a:rPr lang="en-US" dirty="0" err="1"/>
              <a:t>vous</a:t>
            </a:r>
            <a:r>
              <a:rPr lang="en-US" dirty="0"/>
              <a:t> et </a:t>
            </a:r>
            <a:r>
              <a:rPr lang="en-US" dirty="0" err="1"/>
              <a:t>votre</a:t>
            </a:r>
            <a:r>
              <a:rPr lang="en-US" dirty="0"/>
              <a:t> </a:t>
            </a:r>
            <a:r>
              <a:rPr lang="en-US" dirty="0" err="1"/>
              <a:t>organisme</a:t>
            </a:r>
            <a:r>
              <a:rPr lang="en-US" dirty="0"/>
              <a:t> sur </a:t>
            </a:r>
            <a:r>
              <a:rPr lang="en-US" dirty="0" err="1"/>
              <a:t>cette</a:t>
            </a:r>
            <a:r>
              <a:rPr lang="en-US" dirty="0"/>
              <a:t> diapositive.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51E3D-320A-C544-B882-337A407AC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591C-28F3-4948-9152-5628A0177029}" type="datetime1">
              <a:rPr lang="en-CA" smtClean="0"/>
              <a:t>2020-08-28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26AF1-C94C-BB4B-8F62-8B63ADC1E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E561D3-83D1-8247-9AF3-844365615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16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55094F8-C38B-B041-9C82-EF7BAFEDAF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3"/>
          <a:stretch/>
        </p:blipFill>
        <p:spPr>
          <a:xfrm>
            <a:off x="1" y="1103970"/>
            <a:ext cx="9143999" cy="42924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Collisions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/>
          </a:p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5396459"/>
            <a:ext cx="9144000" cy="1121252"/>
          </a:xfrm>
          <a:prstGeom prst="rect">
            <a:avLst/>
          </a:prstGeom>
          <a:solidFill>
            <a:srgbClr val="FFD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NE CONTOURNEZ JAMAIS DE BARRIÈRES ABAISSÉES!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A1226-E1E6-5A41-9ED1-C4F7B0567719}" type="datetime1">
              <a:rPr lang="en-CA" smtClean="0"/>
              <a:t>2020-08-26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57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585171" y="1147684"/>
            <a:ext cx="4554953" cy="53700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497" y="1147685"/>
            <a:ext cx="4600672" cy="53700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591647" cy="1103971"/>
          </a:xfrm>
        </p:spPr>
        <p:txBody>
          <a:bodyPr>
            <a:normAutofit/>
          </a:bodyPr>
          <a:lstStyle/>
          <a:p>
            <a:r>
              <a:rPr lang="en-US" b="1" dirty="0" err="1"/>
              <a:t>Fausse</a:t>
            </a:r>
            <a:r>
              <a:rPr lang="en-US" b="1" dirty="0"/>
              <a:t> perception de la </a:t>
            </a:r>
            <a:r>
              <a:rPr lang="en-US" b="1" dirty="0" err="1"/>
              <a:t>vitesse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-16625" y="4865511"/>
            <a:ext cx="4618072" cy="16522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Les avions ont l’air de presque flotter dans les airs, mais leur vitesse à l’atterrissage est de plus de 250 km/h.  La même </a:t>
            </a:r>
            <a:r>
              <a:rPr lang="fr-FR" sz="2000" b="1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illusion d’optique </a:t>
            </a:r>
            <a:r>
              <a:rPr lang="fr-FR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s’applique aux trains.</a:t>
            </a:r>
            <a:endParaRPr lang="en-US" sz="2000" dirty="0">
              <a:solidFill>
                <a:schemeClr val="bg1"/>
              </a:solidFill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/>
          </a:p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00672" y="4865511"/>
            <a:ext cx="4543328" cy="16522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À cause de leur taille, les trains </a:t>
            </a:r>
            <a:r>
              <a:rPr lang="fr-FR" sz="2000" b="1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donnent l’impression</a:t>
            </a:r>
            <a:r>
              <a:rPr lang="fr-FR" sz="20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d’être beaucoup plus loin qu’il n’y paraît et de rouler plus lentement qu’ils ne le font.</a:t>
            </a:r>
            <a:endParaRPr lang="en-US" sz="2000" dirty="0">
              <a:solidFill>
                <a:schemeClr val="bg1"/>
              </a:solidFill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0C203-279F-3B46-BCD6-2BBF3E4D9D3D}" type="datetime1">
              <a:rPr lang="en-CA" smtClean="0"/>
              <a:t>2020-08-26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618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1076566"/>
            <a:ext cx="9144000" cy="5441146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-17585" y="2407447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-17585" y="3389113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Distance d’arrêt</a:t>
            </a:r>
            <a:endParaRPr lang="en-US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550044" y="1659525"/>
            <a:ext cx="4572000" cy="1729588"/>
            <a:chOff x="4540688" y="1714894"/>
            <a:chExt cx="4572000" cy="172958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" name="Rectangle 4"/>
            <p:cNvSpPr/>
            <p:nvPr/>
          </p:nvSpPr>
          <p:spPr>
            <a:xfrm>
              <a:off x="4540688" y="1714894"/>
              <a:ext cx="4572000" cy="17295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540688" y="1714894"/>
              <a:ext cx="1617824" cy="17295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000"/>
                </a:solidFill>
              </a:endParaRPr>
            </a:p>
          </p:txBody>
        </p:sp>
        <p:grpSp>
          <p:nvGrpSpPr>
            <p:cNvPr id="7" name="Group 6"/>
            <p:cNvGrpSpPr>
              <a:grpSpLocks noChangeAspect="1"/>
            </p:cNvGrpSpPr>
            <p:nvPr/>
          </p:nvGrpSpPr>
          <p:grpSpPr bwMode="auto">
            <a:xfrm>
              <a:off x="4921176" y="1798028"/>
              <a:ext cx="937317" cy="937318"/>
              <a:chOff x="1505" y="1247"/>
              <a:chExt cx="808" cy="808"/>
            </a:xfrm>
          </p:grpSpPr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1505" y="1247"/>
                <a:ext cx="808" cy="808"/>
              </a:xfrm>
              <a:custGeom>
                <a:avLst/>
                <a:gdLst>
                  <a:gd name="T0" fmla="*/ 170 w 339"/>
                  <a:gd name="T1" fmla="*/ 339 h 339"/>
                  <a:gd name="T2" fmla="*/ 0 w 339"/>
                  <a:gd name="T3" fmla="*/ 170 h 339"/>
                  <a:gd name="T4" fmla="*/ 170 w 339"/>
                  <a:gd name="T5" fmla="*/ 0 h 339"/>
                  <a:gd name="T6" fmla="*/ 339 w 339"/>
                  <a:gd name="T7" fmla="*/ 170 h 339"/>
                  <a:gd name="T8" fmla="*/ 170 w 339"/>
                  <a:gd name="T9" fmla="*/ 339 h 339"/>
                  <a:gd name="T10" fmla="*/ 170 w 339"/>
                  <a:gd name="T11" fmla="*/ 21 h 339"/>
                  <a:gd name="T12" fmla="*/ 21 w 339"/>
                  <a:gd name="T13" fmla="*/ 170 h 339"/>
                  <a:gd name="T14" fmla="*/ 170 w 339"/>
                  <a:gd name="T15" fmla="*/ 318 h 339"/>
                  <a:gd name="T16" fmla="*/ 318 w 339"/>
                  <a:gd name="T17" fmla="*/ 170 h 339"/>
                  <a:gd name="T18" fmla="*/ 170 w 339"/>
                  <a:gd name="T19" fmla="*/ 21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9" h="339">
                    <a:moveTo>
                      <a:pt x="170" y="339"/>
                    </a:moveTo>
                    <a:cubicBezTo>
                      <a:pt x="76" y="339"/>
                      <a:pt x="0" y="263"/>
                      <a:pt x="0" y="170"/>
                    </a:cubicBezTo>
                    <a:cubicBezTo>
                      <a:pt x="0" y="76"/>
                      <a:pt x="76" y="0"/>
                      <a:pt x="170" y="0"/>
                    </a:cubicBezTo>
                    <a:cubicBezTo>
                      <a:pt x="263" y="0"/>
                      <a:pt x="339" y="76"/>
                      <a:pt x="339" y="170"/>
                    </a:cubicBezTo>
                    <a:cubicBezTo>
                      <a:pt x="339" y="263"/>
                      <a:pt x="263" y="339"/>
                      <a:pt x="170" y="339"/>
                    </a:cubicBezTo>
                    <a:close/>
                    <a:moveTo>
                      <a:pt x="170" y="21"/>
                    </a:moveTo>
                    <a:cubicBezTo>
                      <a:pt x="88" y="21"/>
                      <a:pt x="21" y="88"/>
                      <a:pt x="21" y="170"/>
                    </a:cubicBezTo>
                    <a:cubicBezTo>
                      <a:pt x="21" y="252"/>
                      <a:pt x="88" y="318"/>
                      <a:pt x="170" y="318"/>
                    </a:cubicBezTo>
                    <a:cubicBezTo>
                      <a:pt x="252" y="318"/>
                      <a:pt x="318" y="252"/>
                      <a:pt x="318" y="170"/>
                    </a:cubicBezTo>
                    <a:cubicBezTo>
                      <a:pt x="318" y="88"/>
                      <a:pt x="252" y="21"/>
                      <a:pt x="170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1791" y="1826"/>
                <a:ext cx="245" cy="114"/>
              </a:xfrm>
              <a:custGeom>
                <a:avLst/>
                <a:gdLst>
                  <a:gd name="T0" fmla="*/ 51 w 103"/>
                  <a:gd name="T1" fmla="*/ 0 h 48"/>
                  <a:gd name="T2" fmla="*/ 0 w 103"/>
                  <a:gd name="T3" fmla="*/ 35 h 48"/>
                  <a:gd name="T4" fmla="*/ 51 w 103"/>
                  <a:gd name="T5" fmla="*/ 48 h 48"/>
                  <a:gd name="T6" fmla="*/ 103 w 103"/>
                  <a:gd name="T7" fmla="*/ 35 h 48"/>
                  <a:gd name="T8" fmla="*/ 51 w 10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48">
                    <a:moveTo>
                      <a:pt x="51" y="0"/>
                    </a:moveTo>
                    <a:cubicBezTo>
                      <a:pt x="28" y="0"/>
                      <a:pt x="8" y="14"/>
                      <a:pt x="0" y="35"/>
                    </a:cubicBezTo>
                    <a:cubicBezTo>
                      <a:pt x="15" y="43"/>
                      <a:pt x="33" y="48"/>
                      <a:pt x="51" y="48"/>
                    </a:cubicBezTo>
                    <a:cubicBezTo>
                      <a:pt x="70" y="48"/>
                      <a:pt x="88" y="43"/>
                      <a:pt x="103" y="35"/>
                    </a:cubicBezTo>
                    <a:cubicBezTo>
                      <a:pt x="95" y="14"/>
                      <a:pt x="75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1607" y="1447"/>
                <a:ext cx="155" cy="195"/>
              </a:xfrm>
              <a:custGeom>
                <a:avLst/>
                <a:gdLst>
                  <a:gd name="T0" fmla="*/ 65 w 65"/>
                  <a:gd name="T1" fmla="*/ 30 h 82"/>
                  <a:gd name="T2" fmla="*/ 64 w 65"/>
                  <a:gd name="T3" fmla="*/ 30 h 82"/>
                  <a:gd name="T4" fmla="*/ 34 w 65"/>
                  <a:gd name="T5" fmla="*/ 0 h 82"/>
                  <a:gd name="T6" fmla="*/ 0 w 65"/>
                  <a:gd name="T7" fmla="*/ 82 h 82"/>
                  <a:gd name="T8" fmla="*/ 43 w 65"/>
                  <a:gd name="T9" fmla="*/ 82 h 82"/>
                  <a:gd name="T10" fmla="*/ 65 w 65"/>
                  <a:gd name="T11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82">
                    <a:moveTo>
                      <a:pt x="65" y="30"/>
                    </a:moveTo>
                    <a:cubicBezTo>
                      <a:pt x="64" y="30"/>
                      <a:pt x="64" y="30"/>
                      <a:pt x="64" y="3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4" y="21"/>
                      <a:pt x="1" y="50"/>
                      <a:pt x="0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4" y="62"/>
                      <a:pt x="52" y="44"/>
                      <a:pt x="65" y="3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 baseline="-25000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060" y="1447"/>
                <a:ext cx="152" cy="195"/>
              </a:xfrm>
              <a:custGeom>
                <a:avLst/>
                <a:gdLst>
                  <a:gd name="T0" fmla="*/ 0 w 64"/>
                  <a:gd name="T1" fmla="*/ 30 h 82"/>
                  <a:gd name="T2" fmla="*/ 21 w 64"/>
                  <a:gd name="T3" fmla="*/ 82 h 82"/>
                  <a:gd name="T4" fmla="*/ 64 w 64"/>
                  <a:gd name="T5" fmla="*/ 82 h 82"/>
                  <a:gd name="T6" fmla="*/ 30 w 64"/>
                  <a:gd name="T7" fmla="*/ 0 h 82"/>
                  <a:gd name="T8" fmla="*/ 0 w 64"/>
                  <a:gd name="T9" fmla="*/ 3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82">
                    <a:moveTo>
                      <a:pt x="0" y="30"/>
                    </a:moveTo>
                    <a:cubicBezTo>
                      <a:pt x="12" y="44"/>
                      <a:pt x="20" y="62"/>
                      <a:pt x="21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3" y="50"/>
                      <a:pt x="50" y="21"/>
                      <a:pt x="30" y="0"/>
                    </a:cubicBezTo>
                    <a:cubicBezTo>
                      <a:pt x="0" y="30"/>
                      <a:pt x="0" y="30"/>
                      <a:pt x="0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1607" y="1664"/>
                <a:ext cx="162" cy="202"/>
              </a:xfrm>
              <a:custGeom>
                <a:avLst/>
                <a:gdLst>
                  <a:gd name="T0" fmla="*/ 0 w 68"/>
                  <a:gd name="T1" fmla="*/ 0 h 85"/>
                  <a:gd name="T2" fmla="*/ 37 w 68"/>
                  <a:gd name="T3" fmla="*/ 85 h 85"/>
                  <a:gd name="T4" fmla="*/ 68 w 68"/>
                  <a:gd name="T5" fmla="*/ 55 h 85"/>
                  <a:gd name="T6" fmla="*/ 43 w 68"/>
                  <a:gd name="T7" fmla="*/ 0 h 85"/>
                  <a:gd name="T8" fmla="*/ 0 w 68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85">
                    <a:moveTo>
                      <a:pt x="0" y="0"/>
                    </a:moveTo>
                    <a:cubicBezTo>
                      <a:pt x="2" y="33"/>
                      <a:pt x="15" y="63"/>
                      <a:pt x="37" y="8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53" y="41"/>
                      <a:pt x="44" y="21"/>
                      <a:pt x="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1922" y="1349"/>
                <a:ext cx="195" cy="155"/>
              </a:xfrm>
              <a:custGeom>
                <a:avLst/>
                <a:gdLst>
                  <a:gd name="T0" fmla="*/ 0 w 82"/>
                  <a:gd name="T1" fmla="*/ 0 h 65"/>
                  <a:gd name="T2" fmla="*/ 0 w 82"/>
                  <a:gd name="T3" fmla="*/ 43 h 65"/>
                  <a:gd name="T4" fmla="*/ 51 w 82"/>
                  <a:gd name="T5" fmla="*/ 65 h 65"/>
                  <a:gd name="T6" fmla="*/ 52 w 82"/>
                  <a:gd name="T7" fmla="*/ 65 h 65"/>
                  <a:gd name="T8" fmla="*/ 82 w 82"/>
                  <a:gd name="T9" fmla="*/ 34 h 65"/>
                  <a:gd name="T10" fmla="*/ 0 w 82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65">
                    <a:moveTo>
                      <a:pt x="0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19" y="44"/>
                      <a:pt x="38" y="52"/>
                      <a:pt x="51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82" y="34"/>
                      <a:pt x="82" y="34"/>
                      <a:pt x="82" y="34"/>
                    </a:cubicBezTo>
                    <a:cubicBezTo>
                      <a:pt x="60" y="14"/>
                      <a:pt x="31" y="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1705" y="1349"/>
                <a:ext cx="195" cy="155"/>
              </a:xfrm>
              <a:custGeom>
                <a:avLst/>
                <a:gdLst>
                  <a:gd name="T0" fmla="*/ 30 w 82"/>
                  <a:gd name="T1" fmla="*/ 65 h 65"/>
                  <a:gd name="T2" fmla="*/ 30 w 82"/>
                  <a:gd name="T3" fmla="*/ 65 h 65"/>
                  <a:gd name="T4" fmla="*/ 82 w 82"/>
                  <a:gd name="T5" fmla="*/ 43 h 65"/>
                  <a:gd name="T6" fmla="*/ 82 w 82"/>
                  <a:gd name="T7" fmla="*/ 0 h 65"/>
                  <a:gd name="T8" fmla="*/ 0 w 82"/>
                  <a:gd name="T9" fmla="*/ 34 h 65"/>
                  <a:gd name="T10" fmla="*/ 30 w 82"/>
                  <a:gd name="T1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65">
                    <a:moveTo>
                      <a:pt x="30" y="65"/>
                    </a:moveTo>
                    <a:cubicBezTo>
                      <a:pt x="30" y="65"/>
                      <a:pt x="30" y="65"/>
                      <a:pt x="30" y="65"/>
                    </a:cubicBezTo>
                    <a:cubicBezTo>
                      <a:pt x="44" y="52"/>
                      <a:pt x="62" y="44"/>
                      <a:pt x="82" y="43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50" y="2"/>
                      <a:pt x="21" y="14"/>
                      <a:pt x="0" y="34"/>
                    </a:cubicBezTo>
                    <a:lnTo>
                      <a:pt x="30" y="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2053" y="1664"/>
                <a:ext cx="159" cy="202"/>
              </a:xfrm>
              <a:custGeom>
                <a:avLst/>
                <a:gdLst>
                  <a:gd name="T0" fmla="*/ 0 w 67"/>
                  <a:gd name="T1" fmla="*/ 55 h 85"/>
                  <a:gd name="T2" fmla="*/ 30 w 67"/>
                  <a:gd name="T3" fmla="*/ 85 h 85"/>
                  <a:gd name="T4" fmla="*/ 67 w 67"/>
                  <a:gd name="T5" fmla="*/ 0 h 85"/>
                  <a:gd name="T6" fmla="*/ 24 w 67"/>
                  <a:gd name="T7" fmla="*/ 0 h 85"/>
                  <a:gd name="T8" fmla="*/ 0 w 67"/>
                  <a:gd name="T9" fmla="*/ 5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85">
                    <a:moveTo>
                      <a:pt x="0" y="55"/>
                    </a:moveTo>
                    <a:cubicBezTo>
                      <a:pt x="30" y="85"/>
                      <a:pt x="30" y="85"/>
                      <a:pt x="30" y="85"/>
                    </a:cubicBezTo>
                    <a:cubicBezTo>
                      <a:pt x="52" y="63"/>
                      <a:pt x="66" y="33"/>
                      <a:pt x="6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21"/>
                      <a:pt x="14" y="41"/>
                      <a:pt x="0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 rot="21235423">
                <a:off x="1698" y="1538"/>
                <a:ext cx="343" cy="190"/>
              </a:xfrm>
              <a:custGeom>
                <a:avLst/>
                <a:gdLst>
                  <a:gd name="T0" fmla="*/ 1 w 144"/>
                  <a:gd name="T1" fmla="*/ 3 h 80"/>
                  <a:gd name="T2" fmla="*/ 2 w 144"/>
                  <a:gd name="T3" fmla="*/ 8 h 80"/>
                  <a:gd name="T4" fmla="*/ 67 w 144"/>
                  <a:gd name="T5" fmla="*/ 44 h 80"/>
                  <a:gd name="T6" fmla="*/ 78 w 144"/>
                  <a:gd name="T7" fmla="*/ 62 h 80"/>
                  <a:gd name="T8" fmla="*/ 97 w 144"/>
                  <a:gd name="T9" fmla="*/ 61 h 80"/>
                  <a:gd name="T10" fmla="*/ 126 w 144"/>
                  <a:gd name="T11" fmla="*/ 77 h 80"/>
                  <a:gd name="T12" fmla="*/ 127 w 144"/>
                  <a:gd name="T13" fmla="*/ 77 h 80"/>
                  <a:gd name="T14" fmla="*/ 142 w 144"/>
                  <a:gd name="T15" fmla="*/ 72 h 80"/>
                  <a:gd name="T16" fmla="*/ 136 w 144"/>
                  <a:gd name="T17" fmla="*/ 57 h 80"/>
                  <a:gd name="T18" fmla="*/ 106 w 144"/>
                  <a:gd name="T19" fmla="*/ 44 h 80"/>
                  <a:gd name="T20" fmla="*/ 95 w 144"/>
                  <a:gd name="T21" fmla="*/ 28 h 80"/>
                  <a:gd name="T22" fmla="*/ 74 w 144"/>
                  <a:gd name="T23" fmla="*/ 30 h 80"/>
                  <a:gd name="T24" fmla="*/ 6 w 144"/>
                  <a:gd name="T25" fmla="*/ 1 h 80"/>
                  <a:gd name="T26" fmla="*/ 1 w 144"/>
                  <a:gd name="T2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4" h="80">
                    <a:moveTo>
                      <a:pt x="1" y="3"/>
                    </a:moveTo>
                    <a:cubicBezTo>
                      <a:pt x="0" y="5"/>
                      <a:pt x="0" y="7"/>
                      <a:pt x="2" y="8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7" y="52"/>
                      <a:pt x="71" y="59"/>
                      <a:pt x="78" y="62"/>
                    </a:cubicBezTo>
                    <a:cubicBezTo>
                      <a:pt x="84" y="66"/>
                      <a:pt x="92" y="65"/>
                      <a:pt x="97" y="61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26" y="77"/>
                      <a:pt x="127" y="77"/>
                      <a:pt x="127" y="77"/>
                    </a:cubicBezTo>
                    <a:cubicBezTo>
                      <a:pt x="133" y="80"/>
                      <a:pt x="139" y="77"/>
                      <a:pt x="142" y="72"/>
                    </a:cubicBezTo>
                    <a:cubicBezTo>
                      <a:pt x="144" y="66"/>
                      <a:pt x="142" y="59"/>
                      <a:pt x="136" y="57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5" y="37"/>
                      <a:pt x="102" y="31"/>
                      <a:pt x="95" y="28"/>
                    </a:cubicBezTo>
                    <a:cubicBezTo>
                      <a:pt x="88" y="24"/>
                      <a:pt x="80" y="25"/>
                      <a:pt x="74" y="3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2" y="1"/>
                      <a:pt x="1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</p:grpSp>
        <p:sp>
          <p:nvSpPr>
            <p:cNvPr id="8" name="Text Placeholder 1"/>
            <p:cNvSpPr txBox="1">
              <a:spLocks/>
            </p:cNvSpPr>
            <p:nvPr/>
          </p:nvSpPr>
          <p:spPr>
            <a:xfrm>
              <a:off x="4646224" y="2794723"/>
              <a:ext cx="1487222" cy="36191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20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50000"/>
                </a:lnSpc>
                <a:spcAft>
                  <a:spcPts val="0"/>
                </a:spcAft>
                <a:buClr>
                  <a:schemeClr val="tx1"/>
                </a:buClr>
                <a:buNone/>
              </a:pPr>
              <a:r>
                <a:rPr lang="fr-FR" sz="1200" kern="0" dirty="0">
                  <a:solidFill>
                    <a:schemeClr val="bg1"/>
                  </a:solidFill>
                </a:rPr>
                <a:t>Lorsqu’ils roulent à</a:t>
              </a:r>
            </a:p>
            <a:p>
              <a:pPr marL="0" indent="0" algn="ctr">
                <a:lnSpc>
                  <a:spcPct val="50000"/>
                </a:lnSpc>
                <a:spcAft>
                  <a:spcPts val="0"/>
                </a:spcAft>
                <a:buClr>
                  <a:schemeClr val="tx1"/>
                </a:buClr>
                <a:buNone/>
              </a:pPr>
              <a:r>
                <a:rPr lang="fr-FR" sz="1200" kern="0" dirty="0">
                  <a:solidFill>
                    <a:schemeClr val="bg1"/>
                  </a:solidFill>
                </a:rPr>
                <a:t> </a:t>
              </a:r>
              <a:br>
                <a:rPr lang="en-US" sz="1200" kern="0" dirty="0">
                  <a:solidFill>
                    <a:schemeClr val="bg1"/>
                  </a:solidFill>
                </a:rPr>
              </a:br>
              <a:br>
                <a:rPr lang="en-US" sz="1200" kern="0" dirty="0">
                  <a:solidFill>
                    <a:schemeClr val="bg1"/>
                  </a:solidFill>
                </a:rPr>
              </a:br>
              <a:r>
                <a:rPr lang="en-US" sz="2400" kern="0" dirty="0">
                  <a:solidFill>
                    <a:schemeClr val="bg1"/>
                  </a:solidFill>
                </a:rPr>
                <a:t>90 km/h</a:t>
              </a:r>
              <a:endParaRPr lang="en-US" sz="1400" kern="0" dirty="0">
                <a:solidFill>
                  <a:schemeClr val="bg1"/>
                </a:solidFill>
              </a:endParaRPr>
            </a:p>
            <a:p>
              <a:pPr marL="0" indent="0" algn="ctr">
                <a:lnSpc>
                  <a:spcPct val="50000"/>
                </a:lnSpc>
                <a:spcAft>
                  <a:spcPts val="0"/>
                </a:spcAft>
                <a:buClr>
                  <a:schemeClr val="tx1"/>
                </a:buClr>
                <a:buFont typeface="Arial" panose="020B0604020202020204" pitchFamily="34" charset="0"/>
                <a:buNone/>
              </a:pPr>
              <a:endParaRPr lang="en-US" sz="1200" kern="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8" name="Text Placeholder 1"/>
          <p:cNvSpPr txBox="1">
            <a:spLocks/>
          </p:cNvSpPr>
          <p:nvPr/>
        </p:nvSpPr>
        <p:spPr>
          <a:xfrm>
            <a:off x="6281552" y="1808354"/>
            <a:ext cx="2887969" cy="736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fr-FR" sz="1400" kern="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La distance d’arrêt moyenne d’un </a:t>
            </a:r>
            <a:br>
              <a:rPr lang="fr-FR" sz="1400" kern="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</a:br>
            <a:r>
              <a:rPr lang="fr-FR" sz="1400" kern="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train de marchandises est de deux kilomètres ou plus.  Cela représente </a:t>
            </a:r>
            <a:br>
              <a:rPr lang="fr-FR" sz="1400" kern="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</a:br>
            <a:r>
              <a:rPr lang="fr-FR" sz="1400" kern="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18 terrains de football.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fr-FR" sz="1400" b="1" kern="0" dirty="0">
                <a:solidFill>
                  <a:srgbClr val="EB0029"/>
                </a:solidFill>
                <a:ea typeface="ITC Avant Garde Gothic Std Medium" charset="0"/>
                <a:cs typeface="ITC Avant Garde Gothic Std Medium" charset="0"/>
              </a:rPr>
              <a:t>Les trains peuvent s’arrêter, mais ils ne peuvent pas le faire rapidement.</a:t>
            </a:r>
            <a:endParaRPr lang="en-US" sz="1400" b="1" kern="0" dirty="0">
              <a:solidFill>
                <a:srgbClr val="EB0029"/>
              </a:solidFill>
              <a:ea typeface="ITC Avant Garde Gothic Std Medium" charset="0"/>
              <a:cs typeface="ITC Avant Garde Gothic Std Medium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98" y="1857750"/>
            <a:ext cx="1320396" cy="52015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398" y="2544954"/>
            <a:ext cx="1671502" cy="8131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398" y="3530281"/>
            <a:ext cx="2236340" cy="106734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62" t="1" r="-1" b="-42970"/>
          <a:stretch/>
        </p:blipFill>
        <p:spPr>
          <a:xfrm>
            <a:off x="-30997" y="4769789"/>
            <a:ext cx="4733632" cy="83016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107" r="1"/>
          <a:stretch/>
        </p:blipFill>
        <p:spPr>
          <a:xfrm>
            <a:off x="-30997" y="5692946"/>
            <a:ext cx="7167017" cy="755105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-17585" y="5370313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-17585" y="6479047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-17585" y="4639104"/>
            <a:ext cx="9148871" cy="0"/>
          </a:xfrm>
          <a:prstGeom prst="line">
            <a:avLst/>
          </a:prstGeom>
          <a:ln w="38100">
            <a:solidFill>
              <a:srgbClr val="EB002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747803" y="1993143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60 </a:t>
            </a:r>
            <a:r>
              <a:rPr lang="en-US" dirty="0" err="1">
                <a:solidFill>
                  <a:schemeClr val="bg1"/>
                </a:solidFill>
              </a:rPr>
              <a:t>mètres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38841" y="2963910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70 </a:t>
            </a:r>
            <a:r>
              <a:rPr lang="en-US" dirty="0" err="1">
                <a:solidFill>
                  <a:schemeClr val="bg1"/>
                </a:solidFill>
              </a:rPr>
              <a:t>mètres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56467" y="4175215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100 </a:t>
            </a:r>
            <a:r>
              <a:rPr lang="en-US" dirty="0" err="1">
                <a:solidFill>
                  <a:schemeClr val="bg1"/>
                </a:solidFill>
              </a:rPr>
              <a:t>mètres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02635" y="4962308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190 </a:t>
            </a:r>
            <a:r>
              <a:rPr lang="en-US" dirty="0" err="1">
                <a:solidFill>
                  <a:schemeClr val="bg1"/>
                </a:solidFill>
              </a:rPr>
              <a:t>mètres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86734" y="5861238"/>
            <a:ext cx="2040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AE1600"/>
                </a:solidFill>
              </a:rPr>
              <a:t>&gt; 2 </a:t>
            </a:r>
            <a:r>
              <a:rPr lang="en-US" sz="2400" b="1" dirty="0" err="1">
                <a:solidFill>
                  <a:srgbClr val="AE1600"/>
                </a:solidFill>
              </a:rPr>
              <a:t>kilomètres</a:t>
            </a:r>
            <a:endParaRPr lang="en-US" sz="2400" b="1" dirty="0">
              <a:solidFill>
                <a:srgbClr val="AE1600"/>
              </a:solidFill>
            </a:endParaRPr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CD8E7-AAA0-414F-85DE-C063366C5A81}" type="datetime1">
              <a:rPr lang="en-CA" smtClean="0"/>
              <a:t>2020-08-28</a:t>
            </a:fld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6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882 0.00463 L 5.55556E-7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1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3718" y="4353615"/>
            <a:ext cx="1865988" cy="735086"/>
          </a:xfrm>
          <a:prstGeom prst="rect">
            <a:avLst/>
          </a:prstGeom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246" t="-12986" r="1" b="-1"/>
          <a:stretch/>
        </p:blipFill>
        <p:spPr>
          <a:xfrm>
            <a:off x="4923612" y="1656350"/>
            <a:ext cx="3920596" cy="574855"/>
          </a:xfrm>
          <a:prstGeom prst="rect">
            <a:avLst/>
          </a:prstGeom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332" y="1576235"/>
            <a:ext cx="1865988" cy="735086"/>
          </a:xfrm>
          <a:prstGeom prst="rect">
            <a:avLst/>
          </a:prstGeom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Oval 12"/>
          <p:cNvSpPr/>
          <p:nvPr/>
        </p:nvSpPr>
        <p:spPr>
          <a:xfrm>
            <a:off x="3181373" y="2497842"/>
            <a:ext cx="1855782" cy="1855773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dash"/>
            <a:miter lim="800000"/>
            <a:headEnd type="none" w="med" len="med"/>
            <a:tailEnd type="none" w="med" len="med"/>
          </a:ln>
          <a:effectLst>
            <a:innerShdw blurRad="63500">
              <a:prstClr val="black">
                <a:alpha val="61000"/>
              </a:prstClr>
            </a:inn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 defTabSz="914400">
              <a:buClrTx/>
              <a:buFontTx/>
              <a:buNone/>
            </a:pPr>
            <a:endParaRPr lang="en-US" sz="1100" err="1">
              <a:solidFill>
                <a:schemeClr val="tx1"/>
              </a:solidFill>
            </a:endParaRPr>
          </a:p>
        </p:txBody>
      </p:sp>
      <p:sp>
        <p:nvSpPr>
          <p:cNvPr id="14" name="Text Placeholder 1"/>
          <p:cNvSpPr txBox="1">
            <a:spLocks/>
          </p:cNvSpPr>
          <p:nvPr/>
        </p:nvSpPr>
        <p:spPr>
          <a:xfrm>
            <a:off x="3096176" y="3003641"/>
            <a:ext cx="2026175" cy="7250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sz="1800" b="1" kern="0" dirty="0">
                <a:solidFill>
                  <a:schemeClr val="bg1"/>
                </a:solidFill>
              </a:rPr>
              <a:t>Rapport</a:t>
            </a:r>
          </a:p>
          <a:p>
            <a:pPr marL="0" indent="0" algn="ctr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sz="1800" b="1" kern="0" dirty="0">
                <a:solidFill>
                  <a:schemeClr val="bg1"/>
                </a:solidFill>
              </a:rPr>
              <a:t>de </a:t>
            </a:r>
            <a:r>
              <a:rPr lang="en-US" sz="1800" b="1" kern="0" dirty="0" err="1">
                <a:solidFill>
                  <a:schemeClr val="bg1"/>
                </a:solidFill>
              </a:rPr>
              <a:t>poids</a:t>
            </a:r>
            <a:endParaRPr lang="en-US" sz="1800" b="1" kern="0" dirty="0">
              <a:solidFill>
                <a:schemeClr val="bg1"/>
              </a:solidFill>
            </a:endParaRPr>
          </a:p>
          <a:p>
            <a:pPr marL="0" indent="0" algn="ctr"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 sz="1800" b="1" kern="0" dirty="0">
                <a:solidFill>
                  <a:schemeClr val="bg1"/>
                </a:solidFill>
              </a:rPr>
              <a:t>4 000:1</a:t>
            </a:r>
            <a:endParaRPr 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1541119" y="3247055"/>
            <a:ext cx="790413" cy="619932"/>
          </a:xfrm>
          <a:prstGeom prst="downArrow">
            <a:avLst/>
          </a:prstGeom>
          <a:solidFill>
            <a:srgbClr val="EB0029"/>
          </a:solidFill>
          <a:ln>
            <a:noFill/>
          </a:ln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6471505" y="3247055"/>
            <a:ext cx="790413" cy="619932"/>
          </a:xfrm>
          <a:prstGeom prst="downArrow">
            <a:avLst/>
          </a:prstGeom>
          <a:solidFill>
            <a:srgbClr val="EB0029"/>
          </a:solidFill>
          <a:ln>
            <a:noFill/>
          </a:ln>
          <a:effectLst>
            <a:outerShdw blurRad="50800" dist="762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387937" y="2346350"/>
            <a:ext cx="1215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1 375 kilos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87057" y="2346350"/>
            <a:ext cx="1972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5,5 millions de kilos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18323" y="5205997"/>
            <a:ext cx="1215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1 375 kilos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07920" y="5180583"/>
            <a:ext cx="1456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340 </a:t>
            </a:r>
            <a:r>
              <a:rPr lang="en-US" dirty="0" err="1">
                <a:solidFill>
                  <a:schemeClr val="bg1"/>
                </a:solidFill>
              </a:rPr>
              <a:t>grammes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Rapport de </a:t>
            </a:r>
            <a:r>
              <a:rPr lang="en-US" b="1" dirty="0" err="1"/>
              <a:t>poids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111E-F4A7-A844-9D6C-E3C6576C5965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23</a:t>
            </a:fld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531787" y="5685085"/>
            <a:ext cx="8080427" cy="7155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CA" sz="2000" dirty="0">
                <a:solidFill>
                  <a:schemeClr val="bg1"/>
                </a:solidFill>
              </a:rPr>
              <a:t>Tout </a:t>
            </a:r>
            <a:r>
              <a:rPr lang="en-CA" sz="2000" dirty="0" err="1">
                <a:solidFill>
                  <a:schemeClr val="bg1"/>
                </a:solidFill>
              </a:rPr>
              <a:t>comme</a:t>
            </a:r>
            <a:r>
              <a:rPr lang="en-CA" sz="2000" dirty="0">
                <a:solidFill>
                  <a:schemeClr val="bg1"/>
                </a:solidFill>
              </a:rPr>
              <a:t> </a:t>
            </a:r>
            <a:r>
              <a:rPr lang="en-CA" sz="2000" dirty="0" err="1">
                <a:solidFill>
                  <a:schemeClr val="bg1"/>
                </a:solidFill>
              </a:rPr>
              <a:t>une</a:t>
            </a:r>
            <a:r>
              <a:rPr lang="en-CA" sz="2000" dirty="0">
                <a:solidFill>
                  <a:schemeClr val="bg1"/>
                </a:solidFill>
              </a:rPr>
              <a:t> </a:t>
            </a:r>
            <a:r>
              <a:rPr lang="en-CA" sz="2000" dirty="0" err="1">
                <a:solidFill>
                  <a:schemeClr val="bg1"/>
                </a:solidFill>
              </a:rPr>
              <a:t>voiture</a:t>
            </a:r>
            <a:r>
              <a:rPr lang="en-CA" sz="2000" dirty="0">
                <a:solidFill>
                  <a:schemeClr val="bg1"/>
                </a:solidFill>
              </a:rPr>
              <a:t> </a:t>
            </a:r>
            <a:r>
              <a:rPr lang="en-CA" sz="2000" dirty="0" err="1">
                <a:solidFill>
                  <a:schemeClr val="bg1"/>
                </a:solidFill>
              </a:rPr>
              <a:t>peut</a:t>
            </a:r>
            <a:r>
              <a:rPr lang="en-CA" sz="2000" dirty="0">
                <a:solidFill>
                  <a:schemeClr val="bg1"/>
                </a:solidFill>
              </a:rPr>
              <a:t> </a:t>
            </a:r>
            <a:r>
              <a:rPr lang="en-CA" sz="2000" dirty="0" err="1">
                <a:solidFill>
                  <a:schemeClr val="bg1"/>
                </a:solidFill>
              </a:rPr>
              <a:t>écraser</a:t>
            </a:r>
            <a:r>
              <a:rPr lang="en-CA" sz="2000" dirty="0">
                <a:solidFill>
                  <a:schemeClr val="bg1"/>
                </a:solidFill>
              </a:rPr>
              <a:t> </a:t>
            </a:r>
            <a:r>
              <a:rPr lang="en-CA" sz="2000" dirty="0" err="1">
                <a:solidFill>
                  <a:schemeClr val="bg1"/>
                </a:solidFill>
              </a:rPr>
              <a:t>une</a:t>
            </a:r>
            <a:r>
              <a:rPr lang="en-CA" sz="2000" dirty="0">
                <a:solidFill>
                  <a:schemeClr val="bg1"/>
                </a:solidFill>
              </a:rPr>
              <a:t> </a:t>
            </a:r>
            <a:r>
              <a:rPr lang="en-CA" sz="2000" dirty="0" err="1">
                <a:solidFill>
                  <a:schemeClr val="bg1"/>
                </a:solidFill>
              </a:rPr>
              <a:t>canette</a:t>
            </a:r>
            <a:r>
              <a:rPr lang="en-CA" sz="2000" dirty="0">
                <a:solidFill>
                  <a:schemeClr val="bg1"/>
                </a:solidFill>
              </a:rPr>
              <a:t>, un train</a:t>
            </a:r>
          </a:p>
          <a:p>
            <a:pPr algn="ctr"/>
            <a:r>
              <a:rPr lang="en-CA" sz="2000" dirty="0" err="1">
                <a:solidFill>
                  <a:schemeClr val="bg1"/>
                </a:solidFill>
              </a:rPr>
              <a:t>peut</a:t>
            </a:r>
            <a:r>
              <a:rPr lang="en-CA" sz="2000" dirty="0">
                <a:solidFill>
                  <a:schemeClr val="bg1"/>
                </a:solidFill>
              </a:rPr>
              <a:t> </a:t>
            </a:r>
            <a:r>
              <a:rPr lang="en-CA" sz="2000" dirty="0" err="1">
                <a:solidFill>
                  <a:schemeClr val="bg1"/>
                </a:solidFill>
              </a:rPr>
              <a:t>écraser</a:t>
            </a:r>
            <a:r>
              <a:rPr lang="en-CA" sz="2000" dirty="0">
                <a:solidFill>
                  <a:schemeClr val="bg1"/>
                </a:solidFill>
              </a:rPr>
              <a:t> </a:t>
            </a:r>
            <a:r>
              <a:rPr lang="en-CA" sz="2000" dirty="0" err="1">
                <a:solidFill>
                  <a:schemeClr val="bg1"/>
                </a:solidFill>
              </a:rPr>
              <a:t>une</a:t>
            </a:r>
            <a:r>
              <a:rPr lang="en-CA" sz="2000" dirty="0">
                <a:solidFill>
                  <a:schemeClr val="bg1"/>
                </a:solidFill>
              </a:rPr>
              <a:t> </a:t>
            </a:r>
            <a:r>
              <a:rPr lang="en-CA" sz="2000" dirty="0" err="1">
                <a:solidFill>
                  <a:schemeClr val="bg1"/>
                </a:solidFill>
              </a:rPr>
              <a:t>voiture</a:t>
            </a:r>
            <a:r>
              <a:rPr lang="en-CA" sz="20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9843" y="3996409"/>
            <a:ext cx="650275" cy="1251779"/>
          </a:xfrm>
          <a:prstGeom prst="rect">
            <a:avLst/>
          </a:prstGeom>
        </p:spPr>
      </p:pic>
      <p:sp>
        <p:nvSpPr>
          <p:cNvPr id="24" name="Donut 23">
            <a:extLst>
              <a:ext uri="{FF2B5EF4-FFF2-40B4-BE49-F238E27FC236}">
                <a16:creationId xmlns:a16="http://schemas.microsoft.com/office/drawing/2014/main" id="{4340A2F4-434A-A347-9C1F-6F14EE8375EB}"/>
              </a:ext>
            </a:extLst>
          </p:cNvPr>
          <p:cNvSpPr/>
          <p:nvPr/>
        </p:nvSpPr>
        <p:spPr>
          <a:xfrm>
            <a:off x="3167356" y="2523880"/>
            <a:ext cx="1855788" cy="1855782"/>
          </a:xfrm>
          <a:prstGeom prst="donut">
            <a:avLst>
              <a:gd name="adj" fmla="val 6908"/>
            </a:avLst>
          </a:prstGeom>
          <a:solidFill>
            <a:srgbClr val="EB002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8441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626" y="1115878"/>
            <a:ext cx="9153625" cy="5316471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70480" y="4633994"/>
            <a:ext cx="2789695" cy="170742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Rouler plus vite que vos phares signifie que vous roulez trop vite pour </a:t>
            </a:r>
            <a:br>
              <a:rPr lang="fr-FR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</a:br>
            <a:r>
              <a:rPr lang="fr-FR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la distance illuminée </a:t>
            </a:r>
            <a:br>
              <a:rPr lang="fr-FR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</a:br>
            <a:r>
              <a:rPr lang="fr-FR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par vos phares.</a:t>
            </a:r>
            <a:endParaRPr lang="en-US" sz="1600" dirty="0">
              <a:solidFill>
                <a:schemeClr val="bg1"/>
              </a:solidFill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176162" y="4633994"/>
            <a:ext cx="2789695" cy="170742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Ceci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peut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causer des collisions par des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véhicules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qui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frappent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le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côté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des trains aux passages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à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niveau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181844" y="4633994"/>
            <a:ext cx="2789695" cy="170742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Soyez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à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l’affût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des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panneaux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de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signalisation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avancée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qui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vous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avertissent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des passages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à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niveau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devant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Ralentissez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et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soyez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prêt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à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arrêter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si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 un train </a:t>
            </a:r>
            <a:r>
              <a:rPr lang="en-US" sz="1600" dirty="0" err="1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approche</a:t>
            </a:r>
            <a:r>
              <a:rPr lang="en-US" sz="1600" dirty="0">
                <a:solidFill>
                  <a:schemeClr val="bg1"/>
                </a:solidFill>
                <a:ea typeface="ITC Avant Garde Gothic Std Medium" charset="0"/>
                <a:cs typeface="ITC Avant Garde Gothic Std Medium" charset="0"/>
              </a:rPr>
              <a:t>.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948223" y="2198851"/>
            <a:ext cx="1250286" cy="808917"/>
            <a:chOff x="1078750" y="2306162"/>
            <a:chExt cx="982354" cy="635568"/>
          </a:xfrm>
        </p:grpSpPr>
        <p:grpSp>
          <p:nvGrpSpPr>
            <p:cNvPr id="13" name="Group 12"/>
            <p:cNvGrpSpPr/>
            <p:nvPr/>
          </p:nvGrpSpPr>
          <p:grpSpPr>
            <a:xfrm>
              <a:off x="1128317" y="2306162"/>
              <a:ext cx="932787" cy="635568"/>
              <a:chOff x="8721305" y="4943476"/>
              <a:chExt cx="1745083" cy="118903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8721305" y="4943476"/>
                <a:ext cx="898525" cy="1189037"/>
              </a:xfrm>
              <a:custGeom>
                <a:avLst/>
                <a:gdLst>
                  <a:gd name="T0" fmla="*/ 238 w 238"/>
                  <a:gd name="T1" fmla="*/ 14 h 314"/>
                  <a:gd name="T2" fmla="*/ 0 w 238"/>
                  <a:gd name="T3" fmla="*/ 157 h 314"/>
                  <a:gd name="T4" fmla="*/ 238 w 238"/>
                  <a:gd name="T5" fmla="*/ 300 h 314"/>
                  <a:gd name="T6" fmla="*/ 238 w 238"/>
                  <a:gd name="T7" fmla="*/ 14 h 314"/>
                  <a:gd name="T8" fmla="*/ 210 w 238"/>
                  <a:gd name="T9" fmla="*/ 264 h 314"/>
                  <a:gd name="T10" fmla="*/ 35 w 238"/>
                  <a:gd name="T11" fmla="*/ 156 h 314"/>
                  <a:gd name="T12" fmla="*/ 55 w 238"/>
                  <a:gd name="T13" fmla="*/ 98 h 314"/>
                  <a:gd name="T14" fmla="*/ 210 w 238"/>
                  <a:gd name="T15" fmla="*/ 238 h 314"/>
                  <a:gd name="T16" fmla="*/ 210 w 238"/>
                  <a:gd name="T17" fmla="*/ 26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314">
                    <a:moveTo>
                      <a:pt x="238" y="14"/>
                    </a:moveTo>
                    <a:cubicBezTo>
                      <a:pt x="238" y="14"/>
                      <a:pt x="0" y="0"/>
                      <a:pt x="0" y="157"/>
                    </a:cubicBezTo>
                    <a:cubicBezTo>
                      <a:pt x="0" y="314"/>
                      <a:pt x="238" y="300"/>
                      <a:pt x="238" y="300"/>
                    </a:cubicBezTo>
                    <a:lnTo>
                      <a:pt x="238" y="14"/>
                    </a:lnTo>
                    <a:close/>
                    <a:moveTo>
                      <a:pt x="210" y="264"/>
                    </a:moveTo>
                    <a:cubicBezTo>
                      <a:pt x="210" y="264"/>
                      <a:pt x="35" y="274"/>
                      <a:pt x="35" y="156"/>
                    </a:cubicBezTo>
                    <a:cubicBezTo>
                      <a:pt x="35" y="132"/>
                      <a:pt x="43" y="113"/>
                      <a:pt x="55" y="98"/>
                    </a:cubicBezTo>
                    <a:cubicBezTo>
                      <a:pt x="36" y="147"/>
                      <a:pt x="46" y="236"/>
                      <a:pt x="210" y="238"/>
                    </a:cubicBezTo>
                    <a:lnTo>
                      <a:pt x="210" y="264"/>
                    </a:lnTo>
                    <a:close/>
                  </a:path>
                </a:pathLst>
              </a:custGeom>
              <a:solidFill>
                <a:schemeClr val="tx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5" name="Group 14"/>
              <p:cNvGrpSpPr/>
              <p:nvPr/>
            </p:nvGrpSpPr>
            <p:grpSpPr>
              <a:xfrm>
                <a:off x="9932988" y="5060950"/>
                <a:ext cx="533400" cy="954088"/>
                <a:chOff x="9932988" y="5060950"/>
                <a:chExt cx="533400" cy="954088"/>
              </a:xfrm>
              <a:grpFill/>
            </p:grpSpPr>
            <p:sp>
              <p:nvSpPr>
                <p:cNvPr id="16" name="Rectangle 6"/>
                <p:cNvSpPr>
                  <a:spLocks noChangeArrowheads="1"/>
                </p:cNvSpPr>
                <p:nvPr/>
              </p:nvSpPr>
              <p:spPr bwMode="auto">
                <a:xfrm>
                  <a:off x="9932988" y="5060950"/>
                  <a:ext cx="533400" cy="125412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" name="Rectangle 7"/>
                <p:cNvSpPr>
                  <a:spLocks noChangeArrowheads="1"/>
                </p:cNvSpPr>
                <p:nvPr/>
              </p:nvSpPr>
              <p:spPr bwMode="auto">
                <a:xfrm>
                  <a:off x="9932988" y="5337175"/>
                  <a:ext cx="533400" cy="125412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Rectangle 8"/>
                <p:cNvSpPr>
                  <a:spLocks noChangeArrowheads="1"/>
                </p:cNvSpPr>
                <p:nvPr/>
              </p:nvSpPr>
              <p:spPr bwMode="auto">
                <a:xfrm>
                  <a:off x="9932988" y="5613400"/>
                  <a:ext cx="533400" cy="125412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Rectangle 9"/>
                <p:cNvSpPr>
                  <a:spLocks noChangeArrowheads="1"/>
                </p:cNvSpPr>
                <p:nvPr/>
              </p:nvSpPr>
              <p:spPr bwMode="auto">
                <a:xfrm>
                  <a:off x="9932988" y="5894388"/>
                  <a:ext cx="533400" cy="12065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1078750" y="2306162"/>
              <a:ext cx="483914" cy="635568"/>
            </a:xfrm>
            <a:custGeom>
              <a:avLst/>
              <a:gdLst>
                <a:gd name="T0" fmla="*/ 238 w 238"/>
                <a:gd name="T1" fmla="*/ 14 h 314"/>
                <a:gd name="T2" fmla="*/ 0 w 238"/>
                <a:gd name="T3" fmla="*/ 157 h 314"/>
                <a:gd name="T4" fmla="*/ 238 w 238"/>
                <a:gd name="T5" fmla="*/ 300 h 314"/>
                <a:gd name="T6" fmla="*/ 238 w 238"/>
                <a:gd name="T7" fmla="*/ 14 h 314"/>
                <a:gd name="T8" fmla="*/ 210 w 238"/>
                <a:gd name="T9" fmla="*/ 264 h 314"/>
                <a:gd name="T10" fmla="*/ 35 w 238"/>
                <a:gd name="T11" fmla="*/ 156 h 314"/>
                <a:gd name="T12" fmla="*/ 55 w 238"/>
                <a:gd name="T13" fmla="*/ 98 h 314"/>
                <a:gd name="T14" fmla="*/ 210 w 238"/>
                <a:gd name="T15" fmla="*/ 238 h 314"/>
                <a:gd name="T16" fmla="*/ 210 w 238"/>
                <a:gd name="T17" fmla="*/ 26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314">
                  <a:moveTo>
                    <a:pt x="238" y="14"/>
                  </a:moveTo>
                  <a:cubicBezTo>
                    <a:pt x="238" y="14"/>
                    <a:pt x="0" y="0"/>
                    <a:pt x="0" y="157"/>
                  </a:cubicBezTo>
                  <a:cubicBezTo>
                    <a:pt x="0" y="314"/>
                    <a:pt x="238" y="300"/>
                    <a:pt x="238" y="300"/>
                  </a:cubicBezTo>
                  <a:lnTo>
                    <a:pt x="238" y="14"/>
                  </a:lnTo>
                  <a:close/>
                  <a:moveTo>
                    <a:pt x="210" y="264"/>
                  </a:moveTo>
                  <a:cubicBezTo>
                    <a:pt x="210" y="264"/>
                    <a:pt x="35" y="274"/>
                    <a:pt x="35" y="156"/>
                  </a:cubicBezTo>
                  <a:cubicBezTo>
                    <a:pt x="35" y="132"/>
                    <a:pt x="43" y="113"/>
                    <a:pt x="55" y="98"/>
                  </a:cubicBezTo>
                  <a:cubicBezTo>
                    <a:pt x="36" y="147"/>
                    <a:pt x="46" y="236"/>
                    <a:pt x="210" y="238"/>
                  </a:cubicBezTo>
                  <a:lnTo>
                    <a:pt x="210" y="2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429529" y="2082021"/>
            <a:ext cx="2275314" cy="967446"/>
            <a:chOff x="3342855" y="2604002"/>
            <a:chExt cx="2275314" cy="967446"/>
          </a:xfrm>
        </p:grpSpPr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4852327" y="2604002"/>
              <a:ext cx="765842" cy="84721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5416632" y="3364538"/>
              <a:ext cx="142626" cy="2069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4926741" y="3364538"/>
              <a:ext cx="142626" cy="2069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 flipH="1" flipV="1">
              <a:off x="4460662" y="3225244"/>
              <a:ext cx="211799" cy="1265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 flipV="1">
              <a:off x="4267881" y="2888306"/>
              <a:ext cx="426304" cy="28162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 flipV="1">
              <a:off x="4625371" y="2923803"/>
              <a:ext cx="117556" cy="19244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2855" y="3116243"/>
              <a:ext cx="1155521" cy="455205"/>
            </a:xfrm>
            <a:prstGeom prst="rect">
              <a:avLst/>
            </a:prstGeom>
          </p:spPr>
        </p:pic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046" y="1921127"/>
            <a:ext cx="1346269" cy="1346269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 flipH="1">
            <a:off x="6158415" y="1633028"/>
            <a:ext cx="45719" cy="1865972"/>
          </a:xfrm>
          <a:prstGeom prst="rect">
            <a:avLst/>
          </a:prstGeom>
          <a:solidFill>
            <a:srgbClr val="EB002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/>
              <a:t>Rouler plus vite que vos phares</a:t>
            </a:r>
            <a:endParaRPr lang="en-US" sz="36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97AE0-94F5-FE4A-9CD9-E06198B04759}" type="datetime1">
              <a:rPr lang="en-CA" smtClean="0"/>
              <a:t>2020-08-26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24</a:t>
            </a:fld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478246" y="3663348"/>
            <a:ext cx="8177880" cy="769441"/>
          </a:xfrm>
          <a:prstGeom prst="rect">
            <a:avLst/>
          </a:prstGeom>
          <a:noFill/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fr-FR" sz="4400" b="1" dirty="0">
                <a:solidFill>
                  <a:srgbClr val="EB0029"/>
                </a:solidFill>
              </a:rPr>
              <a:t>Attendez-vous toujours à un train!</a:t>
            </a:r>
            <a:endParaRPr lang="en-US" sz="4400" b="1" dirty="0">
              <a:solidFill>
                <a:srgbClr val="EB0029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111177" y="1633028"/>
            <a:ext cx="45719" cy="1865971"/>
          </a:xfrm>
          <a:prstGeom prst="rect">
            <a:avLst/>
          </a:prstGeom>
          <a:solidFill>
            <a:srgbClr val="EB002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3857" y="1075458"/>
            <a:ext cx="9157856" cy="3357998"/>
            <a:chOff x="7680" y="1047291"/>
            <a:chExt cx="9126410" cy="3346467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32"/>
            <a:stretch/>
          </p:blipFill>
          <p:spPr>
            <a:xfrm>
              <a:off x="4068630" y="1075707"/>
              <a:ext cx="3643086" cy="3316161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680" y="1080084"/>
              <a:ext cx="2366186" cy="3313674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60776" y="1080084"/>
              <a:ext cx="2285205" cy="3313673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608"/>
            <a:stretch/>
          </p:blipFill>
          <p:spPr>
            <a:xfrm>
              <a:off x="6735940" y="1047291"/>
              <a:ext cx="2398150" cy="3346466"/>
            </a:xfrm>
            <a:prstGeom prst="rect">
              <a:avLst/>
            </a:prstGeom>
          </p:spPr>
        </p:pic>
      </p:grpSp>
      <p:sp>
        <p:nvSpPr>
          <p:cNvPr id="8" name="Rectangle 7"/>
          <p:cNvSpPr/>
          <p:nvPr/>
        </p:nvSpPr>
        <p:spPr>
          <a:xfrm>
            <a:off x="-16624" y="4481711"/>
            <a:ext cx="9159228" cy="2036002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299718" y="5568887"/>
            <a:ext cx="8540750" cy="11284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1600"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/>
              <a:t>Distractions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C9253-8B04-634F-989B-0F3B9D872EE0}" type="datetime1">
              <a:rPr lang="en-CA" smtClean="0"/>
              <a:t>2020-08-26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25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096250" y="4607000"/>
            <a:ext cx="3055654" cy="1725211"/>
            <a:chOff x="3096250" y="4276461"/>
            <a:chExt cx="3055654" cy="1723711"/>
          </a:xfrm>
        </p:grpSpPr>
        <p:sp>
          <p:nvSpPr>
            <p:cNvPr id="23" name="Rectangle 22"/>
            <p:cNvSpPr/>
            <p:nvPr/>
          </p:nvSpPr>
          <p:spPr>
            <a:xfrm>
              <a:off x="6106185" y="4300058"/>
              <a:ext cx="45719" cy="1700114"/>
            </a:xfrm>
            <a:prstGeom prst="rect">
              <a:avLst/>
            </a:prstGeom>
            <a:solidFill>
              <a:srgbClr val="EB0029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096250" y="4276461"/>
              <a:ext cx="45719" cy="1723711"/>
            </a:xfrm>
            <a:prstGeom prst="rect">
              <a:avLst/>
            </a:prstGeom>
            <a:solidFill>
              <a:srgbClr val="EB0029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/>
          <p:cNvSpPr/>
          <p:nvPr/>
        </p:nvSpPr>
        <p:spPr>
          <a:xfrm>
            <a:off x="0" y="4630617"/>
            <a:ext cx="3097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Les distractions au volant</a:t>
            </a:r>
            <a:r>
              <a:rPr lang="fr-FR" dirty="0">
                <a:solidFill>
                  <a:schemeClr val="bg1"/>
                </a:solidFill>
              </a:rPr>
              <a:t> peuvent être dangereuses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et même mortelles.  Et c’est spécialement vrai près des voies ferrées.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186473" y="4620901"/>
            <a:ext cx="28752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Ne conduisez jamais si vous êtes fatigués, si vous avez bu de l’alcool ou pris des médicaments qui peuvent brouiller votre vision, causer de la somnolence ou </a:t>
            </a:r>
            <a:r>
              <a:rPr lang="fr-FR" sz="1600" b="1" dirty="0">
                <a:solidFill>
                  <a:schemeClr val="bg1"/>
                </a:solidFill>
              </a:rPr>
              <a:t>altérer vos réflexes</a:t>
            </a:r>
            <a:r>
              <a:rPr lang="fr-FR" sz="1600" dirty="0">
                <a:solidFill>
                  <a:schemeClr val="bg1"/>
                </a:solidFill>
              </a:rPr>
              <a:t>.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210338" y="4630617"/>
            <a:ext cx="28155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À l’approche des voies ferrées, portez </a:t>
            </a:r>
            <a:r>
              <a:rPr lang="fr-FR" b="1" dirty="0">
                <a:solidFill>
                  <a:schemeClr val="bg1"/>
                </a:solidFill>
              </a:rPr>
              <a:t>toute votre attention </a:t>
            </a:r>
            <a:r>
              <a:rPr lang="fr-FR" dirty="0">
                <a:solidFill>
                  <a:schemeClr val="bg1"/>
                </a:solidFill>
              </a:rPr>
              <a:t>sur la route et les alentours.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-15899" y="1105225"/>
            <a:ext cx="2262901" cy="756303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 Placeholder 3"/>
          <p:cNvSpPr txBox="1">
            <a:spLocks/>
          </p:cNvSpPr>
          <p:nvPr/>
        </p:nvSpPr>
        <p:spPr>
          <a:xfrm>
            <a:off x="764592" y="1217966"/>
            <a:ext cx="1482410" cy="424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dirty="0">
                <a:solidFill>
                  <a:schemeClr val="bg1"/>
                </a:solidFill>
              </a:rPr>
              <a:t>Ne textez pas au volant !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314491" y="1255656"/>
            <a:ext cx="268718" cy="476677"/>
          </a:xfrm>
          <a:custGeom>
            <a:avLst/>
            <a:gdLst>
              <a:gd name="T0" fmla="*/ 89 w 179"/>
              <a:gd name="T1" fmla="*/ 311 h 319"/>
              <a:gd name="T2" fmla="*/ 71 w 179"/>
              <a:gd name="T3" fmla="*/ 292 h 319"/>
              <a:gd name="T4" fmla="*/ 89 w 179"/>
              <a:gd name="T5" fmla="*/ 273 h 319"/>
              <a:gd name="T6" fmla="*/ 108 w 179"/>
              <a:gd name="T7" fmla="*/ 292 h 319"/>
              <a:gd name="T8" fmla="*/ 89 w 179"/>
              <a:gd name="T9" fmla="*/ 311 h 319"/>
              <a:gd name="T10" fmla="*/ 17 w 179"/>
              <a:gd name="T11" fmla="*/ 50 h 319"/>
              <a:gd name="T12" fmla="*/ 28 w 179"/>
              <a:gd name="T13" fmla="*/ 38 h 319"/>
              <a:gd name="T14" fmla="*/ 151 w 179"/>
              <a:gd name="T15" fmla="*/ 38 h 319"/>
              <a:gd name="T16" fmla="*/ 162 w 179"/>
              <a:gd name="T17" fmla="*/ 50 h 319"/>
              <a:gd name="T18" fmla="*/ 162 w 179"/>
              <a:gd name="T19" fmla="*/ 255 h 319"/>
              <a:gd name="T20" fmla="*/ 151 w 179"/>
              <a:gd name="T21" fmla="*/ 267 h 319"/>
              <a:gd name="T22" fmla="*/ 28 w 179"/>
              <a:gd name="T23" fmla="*/ 267 h 319"/>
              <a:gd name="T24" fmla="*/ 17 w 179"/>
              <a:gd name="T25" fmla="*/ 255 h 319"/>
              <a:gd name="T26" fmla="*/ 17 w 179"/>
              <a:gd name="T27" fmla="*/ 50 h 319"/>
              <a:gd name="T28" fmla="*/ 66 w 179"/>
              <a:gd name="T29" fmla="*/ 9 h 319"/>
              <a:gd name="T30" fmla="*/ 113 w 179"/>
              <a:gd name="T31" fmla="*/ 9 h 319"/>
              <a:gd name="T32" fmla="*/ 122 w 179"/>
              <a:gd name="T33" fmla="*/ 18 h 319"/>
              <a:gd name="T34" fmla="*/ 113 w 179"/>
              <a:gd name="T35" fmla="*/ 26 h 319"/>
              <a:gd name="T36" fmla="*/ 66 w 179"/>
              <a:gd name="T37" fmla="*/ 26 h 319"/>
              <a:gd name="T38" fmla="*/ 57 w 179"/>
              <a:gd name="T39" fmla="*/ 18 h 319"/>
              <a:gd name="T40" fmla="*/ 66 w 179"/>
              <a:gd name="T41" fmla="*/ 9 h 319"/>
              <a:gd name="T42" fmla="*/ 147 w 179"/>
              <a:gd name="T43" fmla="*/ 0 h 319"/>
              <a:gd name="T44" fmla="*/ 32 w 179"/>
              <a:gd name="T45" fmla="*/ 0 h 319"/>
              <a:gd name="T46" fmla="*/ 0 w 179"/>
              <a:gd name="T47" fmla="*/ 32 h 319"/>
              <a:gd name="T48" fmla="*/ 0 w 179"/>
              <a:gd name="T49" fmla="*/ 287 h 319"/>
              <a:gd name="T50" fmla="*/ 32 w 179"/>
              <a:gd name="T51" fmla="*/ 319 h 319"/>
              <a:gd name="T52" fmla="*/ 147 w 179"/>
              <a:gd name="T53" fmla="*/ 319 h 319"/>
              <a:gd name="T54" fmla="*/ 179 w 179"/>
              <a:gd name="T55" fmla="*/ 287 h 319"/>
              <a:gd name="T56" fmla="*/ 179 w 179"/>
              <a:gd name="T57" fmla="*/ 32 h 319"/>
              <a:gd name="T58" fmla="*/ 147 w 179"/>
              <a:gd name="T59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9" h="319">
                <a:moveTo>
                  <a:pt x="89" y="311"/>
                </a:moveTo>
                <a:cubicBezTo>
                  <a:pt x="79" y="311"/>
                  <a:pt x="71" y="302"/>
                  <a:pt x="71" y="292"/>
                </a:cubicBezTo>
                <a:cubicBezTo>
                  <a:pt x="71" y="282"/>
                  <a:pt x="79" y="273"/>
                  <a:pt x="89" y="273"/>
                </a:cubicBezTo>
                <a:cubicBezTo>
                  <a:pt x="100" y="273"/>
                  <a:pt x="108" y="282"/>
                  <a:pt x="108" y="292"/>
                </a:cubicBezTo>
                <a:cubicBezTo>
                  <a:pt x="108" y="302"/>
                  <a:pt x="100" y="311"/>
                  <a:pt x="89" y="311"/>
                </a:cubicBezTo>
                <a:close/>
                <a:moveTo>
                  <a:pt x="17" y="50"/>
                </a:moveTo>
                <a:cubicBezTo>
                  <a:pt x="17" y="43"/>
                  <a:pt x="22" y="38"/>
                  <a:pt x="28" y="38"/>
                </a:cubicBezTo>
                <a:cubicBezTo>
                  <a:pt x="151" y="38"/>
                  <a:pt x="151" y="38"/>
                  <a:pt x="151" y="38"/>
                </a:cubicBezTo>
                <a:cubicBezTo>
                  <a:pt x="157" y="38"/>
                  <a:pt x="162" y="43"/>
                  <a:pt x="162" y="50"/>
                </a:cubicBezTo>
                <a:cubicBezTo>
                  <a:pt x="162" y="255"/>
                  <a:pt x="162" y="255"/>
                  <a:pt x="162" y="255"/>
                </a:cubicBezTo>
                <a:cubicBezTo>
                  <a:pt x="162" y="262"/>
                  <a:pt x="157" y="267"/>
                  <a:pt x="151" y="267"/>
                </a:cubicBezTo>
                <a:cubicBezTo>
                  <a:pt x="28" y="267"/>
                  <a:pt x="28" y="267"/>
                  <a:pt x="28" y="267"/>
                </a:cubicBezTo>
                <a:cubicBezTo>
                  <a:pt x="22" y="267"/>
                  <a:pt x="17" y="262"/>
                  <a:pt x="17" y="255"/>
                </a:cubicBezTo>
                <a:cubicBezTo>
                  <a:pt x="17" y="50"/>
                  <a:pt x="17" y="50"/>
                  <a:pt x="17" y="50"/>
                </a:cubicBezTo>
                <a:close/>
                <a:moveTo>
                  <a:pt x="66" y="9"/>
                </a:moveTo>
                <a:cubicBezTo>
                  <a:pt x="113" y="9"/>
                  <a:pt x="113" y="9"/>
                  <a:pt x="113" y="9"/>
                </a:cubicBezTo>
                <a:cubicBezTo>
                  <a:pt x="118" y="9"/>
                  <a:pt x="122" y="13"/>
                  <a:pt x="122" y="18"/>
                </a:cubicBezTo>
                <a:cubicBezTo>
                  <a:pt x="122" y="23"/>
                  <a:pt x="118" y="26"/>
                  <a:pt x="113" y="26"/>
                </a:cubicBezTo>
                <a:cubicBezTo>
                  <a:pt x="66" y="26"/>
                  <a:pt x="66" y="26"/>
                  <a:pt x="66" y="26"/>
                </a:cubicBezTo>
                <a:cubicBezTo>
                  <a:pt x="61" y="26"/>
                  <a:pt x="57" y="23"/>
                  <a:pt x="57" y="18"/>
                </a:cubicBezTo>
                <a:cubicBezTo>
                  <a:pt x="57" y="13"/>
                  <a:pt x="61" y="9"/>
                  <a:pt x="66" y="9"/>
                </a:cubicBezTo>
                <a:close/>
                <a:moveTo>
                  <a:pt x="147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287"/>
                  <a:pt x="0" y="287"/>
                  <a:pt x="0" y="287"/>
                </a:cubicBezTo>
                <a:cubicBezTo>
                  <a:pt x="0" y="304"/>
                  <a:pt x="14" y="319"/>
                  <a:pt x="32" y="319"/>
                </a:cubicBezTo>
                <a:cubicBezTo>
                  <a:pt x="147" y="319"/>
                  <a:pt x="147" y="319"/>
                  <a:pt x="147" y="319"/>
                </a:cubicBezTo>
                <a:cubicBezTo>
                  <a:pt x="165" y="319"/>
                  <a:pt x="179" y="304"/>
                  <a:pt x="179" y="287"/>
                </a:cubicBezTo>
                <a:cubicBezTo>
                  <a:pt x="179" y="32"/>
                  <a:pt x="179" y="32"/>
                  <a:pt x="179" y="32"/>
                </a:cubicBezTo>
                <a:cubicBezTo>
                  <a:pt x="179" y="14"/>
                  <a:pt x="165" y="0"/>
                  <a:pt x="1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&quot;No&quot; Symbol 40"/>
          <p:cNvSpPr/>
          <p:nvPr/>
        </p:nvSpPr>
        <p:spPr>
          <a:xfrm>
            <a:off x="126983" y="1175189"/>
            <a:ext cx="637609" cy="637609"/>
          </a:xfrm>
          <a:prstGeom prst="noSmoking">
            <a:avLst>
              <a:gd name="adj" fmla="val 9650"/>
            </a:avLst>
          </a:prstGeom>
          <a:solidFill>
            <a:srgbClr val="EB00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/>
              <a:t>Les trains ne peuvent pas dévier</a:t>
            </a:r>
            <a:endParaRPr lang="en-US" sz="3600" b="1" dirty="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4E97F-684A-2F4C-8B55-71E6A4165F31}" type="datetime1">
              <a:rPr lang="en-CA" smtClean="0"/>
              <a:t>2020-08-26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26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1000" contras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024" y="1090115"/>
            <a:ext cx="9145024" cy="542759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1025" y="1825625"/>
            <a:ext cx="9127407" cy="4692086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570" y="5306954"/>
            <a:ext cx="9128430" cy="1210758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1315206" y="5485615"/>
            <a:ext cx="6513588" cy="8642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400" b="1" kern="0" dirty="0">
                <a:solidFill>
                  <a:schemeClr val="bg1"/>
                </a:solidFill>
              </a:rPr>
              <a:t>Les trains ne sont pas dotés d’un volant, ils ne peuvent donc pas tourner à droite ou à gauche.</a:t>
            </a:r>
            <a:endParaRPr lang="en-US" sz="2400" b="1" kern="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F17D81-5DAD-3B40-B7B9-AA0C235DE2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6228" y="2170599"/>
            <a:ext cx="415290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71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457950" cy="1103971"/>
          </a:xfrm>
        </p:spPr>
        <p:txBody>
          <a:bodyPr>
            <a:noAutofit/>
          </a:bodyPr>
          <a:lstStyle/>
          <a:p>
            <a:r>
              <a:rPr lang="fr-FR" sz="3200" b="1" dirty="0"/>
              <a:t>Restez à l’écart ! Restez vivants !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/>
          </a:p>
          <a:p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5427893" y="1496974"/>
            <a:ext cx="2789695" cy="112304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Prendre un raccourci à travers les voies ferrées pourrait sérieusement vous blesser 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600" dirty="0">
                <a:solidFill>
                  <a:schemeClr val="bg1"/>
                </a:solidFill>
              </a:rPr>
              <a:t>ou même vous tuer.</a:t>
            </a:r>
            <a:endParaRPr lang="en-US" sz="1600" dirty="0">
              <a:solidFill>
                <a:schemeClr val="bg1"/>
              </a:solidFill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427893" y="2907217"/>
            <a:ext cx="2789695" cy="145119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Être sur les voies ferrées ou 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600" dirty="0">
                <a:solidFill>
                  <a:schemeClr val="bg1"/>
                </a:solidFill>
              </a:rPr>
              <a:t>à proximité de celles-ci sans permission est également illégal – même si aucun panneau n’est affiché.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77488" y="4640002"/>
            <a:ext cx="2789695" cy="1485043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Toute intrusion est considérée comme un crime et cela peut entraîner une amende/contravention.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58288"/>
            <a:ext cx="4515764" cy="5370713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D49CC-3E08-3D4E-9D66-42B2B96A1E0E}" type="datetime1">
              <a:rPr lang="en-CA" smtClean="0"/>
              <a:t>2020-08-28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3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ounded Rectangle 37"/>
          <p:cNvSpPr/>
          <p:nvPr/>
        </p:nvSpPr>
        <p:spPr>
          <a:xfrm>
            <a:off x="5469778" y="5334693"/>
            <a:ext cx="3360633" cy="1099587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>
                <a:solidFill>
                  <a:schemeClr val="bg1"/>
                </a:solidFill>
              </a:rPr>
              <a:t>Il </a:t>
            </a:r>
            <a:r>
              <a:rPr lang="en-CA" sz="1400" dirty="0" err="1">
                <a:solidFill>
                  <a:schemeClr val="bg1"/>
                </a:solidFill>
              </a:rPr>
              <a:t>est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illégal</a:t>
            </a:r>
            <a:r>
              <a:rPr lang="en-CA" sz="1400" dirty="0">
                <a:solidFill>
                  <a:schemeClr val="bg1"/>
                </a:solidFill>
              </a:rPr>
              <a:t> de </a:t>
            </a:r>
            <a:r>
              <a:rPr lang="en-CA" sz="1400" dirty="0" err="1">
                <a:solidFill>
                  <a:schemeClr val="bg1"/>
                </a:solidFill>
              </a:rPr>
              <a:t>pénétrer</a:t>
            </a:r>
            <a:r>
              <a:rPr lang="en-CA" sz="1400" dirty="0">
                <a:solidFill>
                  <a:schemeClr val="bg1"/>
                </a:solidFill>
              </a:rPr>
              <a:t> sur la </a:t>
            </a:r>
            <a:r>
              <a:rPr lang="en-CA" sz="1400" dirty="0" err="1">
                <a:solidFill>
                  <a:schemeClr val="bg1"/>
                </a:solidFill>
              </a:rPr>
              <a:t>propriété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ferroviaire</a:t>
            </a:r>
            <a:r>
              <a:rPr lang="en-CA" sz="1400" dirty="0">
                <a:solidFill>
                  <a:schemeClr val="bg1"/>
                </a:solidFill>
              </a:rPr>
              <a:t>. Les </a:t>
            </a:r>
            <a:r>
              <a:rPr lang="en-CA" sz="1400" dirty="0" err="1">
                <a:solidFill>
                  <a:schemeClr val="bg1"/>
                </a:solidFill>
              </a:rPr>
              <a:t>employés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ferroviaires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doivent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prévenir</a:t>
            </a:r>
            <a:r>
              <a:rPr lang="en-CA" sz="1400" dirty="0">
                <a:solidFill>
                  <a:schemeClr val="bg1"/>
                </a:solidFill>
              </a:rPr>
              <a:t> les </a:t>
            </a:r>
            <a:r>
              <a:rPr lang="en-CA" sz="1400" dirty="0" err="1">
                <a:solidFill>
                  <a:schemeClr val="bg1"/>
                </a:solidFill>
              </a:rPr>
              <a:t>autorités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s’ils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voient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quelqu’un</a:t>
            </a:r>
            <a:r>
              <a:rPr lang="en-CA" sz="1400" dirty="0">
                <a:solidFill>
                  <a:schemeClr val="bg1"/>
                </a:solidFill>
              </a:rPr>
              <a:t> sur les </a:t>
            </a:r>
            <a:r>
              <a:rPr lang="en-CA" sz="1400" dirty="0" err="1">
                <a:solidFill>
                  <a:schemeClr val="bg1"/>
                </a:solidFill>
              </a:rPr>
              <a:t>voies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ferrées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ou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près</a:t>
            </a:r>
            <a:r>
              <a:rPr lang="en-CA" sz="1400" dirty="0">
                <a:solidFill>
                  <a:schemeClr val="bg1"/>
                </a:solidFill>
              </a:rPr>
              <a:t> de </a:t>
            </a:r>
            <a:r>
              <a:rPr lang="en-CA" sz="1400" dirty="0" err="1">
                <a:solidFill>
                  <a:schemeClr val="bg1"/>
                </a:solidFill>
              </a:rPr>
              <a:t>celles</a:t>
            </a:r>
            <a:r>
              <a:rPr lang="en-CA" sz="1400" dirty="0">
                <a:solidFill>
                  <a:schemeClr val="bg1"/>
                </a:solidFill>
              </a:rPr>
              <a:t>-ci.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err="1"/>
              <a:t>N’utilisez</a:t>
            </a:r>
            <a:r>
              <a:rPr lang="en-US" sz="3200" b="1" dirty="0"/>
              <a:t> pas les </a:t>
            </a:r>
            <a:r>
              <a:rPr lang="en-US" sz="3200" b="1" dirty="0" err="1"/>
              <a:t>voies</a:t>
            </a:r>
            <a:r>
              <a:rPr lang="en-US" sz="3200" b="1" dirty="0"/>
              <a:t> </a:t>
            </a:r>
            <a:r>
              <a:rPr lang="en-US" sz="3200" b="1" dirty="0" err="1"/>
              <a:t>ferrées</a:t>
            </a:r>
            <a:r>
              <a:rPr lang="en-US" sz="3200" b="1" dirty="0"/>
              <a:t> </a:t>
            </a:r>
            <a:r>
              <a:rPr lang="en-US" sz="3200" b="1" dirty="0" err="1"/>
              <a:t>comme</a:t>
            </a:r>
            <a:r>
              <a:rPr lang="en-US" sz="3200" b="1" dirty="0"/>
              <a:t> </a:t>
            </a:r>
            <a:r>
              <a:rPr lang="en-US" sz="3200" b="1" dirty="0" err="1"/>
              <a:t>sentier</a:t>
            </a:r>
            <a:r>
              <a:rPr lang="en-US" sz="3200" b="1" dirty="0"/>
              <a:t> de </a:t>
            </a:r>
            <a:r>
              <a:rPr lang="en-US" sz="3200" b="1" dirty="0" err="1"/>
              <a:t>randonnée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/>
          </a:p>
          <a:p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5469778" y="1245061"/>
            <a:ext cx="3360633" cy="107452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>
                <a:solidFill>
                  <a:schemeClr val="bg1"/>
                </a:solidFill>
              </a:rPr>
              <a:t>Les </a:t>
            </a:r>
            <a:r>
              <a:rPr lang="en-CA" sz="1400" dirty="0" err="1">
                <a:solidFill>
                  <a:schemeClr val="bg1"/>
                </a:solidFill>
              </a:rPr>
              <a:t>activités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récréatives</a:t>
            </a:r>
            <a:r>
              <a:rPr lang="en-CA" sz="1400" dirty="0">
                <a:solidFill>
                  <a:schemeClr val="bg1"/>
                </a:solidFill>
              </a:rPr>
              <a:t> et les </a:t>
            </a:r>
            <a:r>
              <a:rPr lang="en-CA" sz="1400" dirty="0" err="1">
                <a:solidFill>
                  <a:schemeClr val="bg1"/>
                </a:solidFill>
              </a:rPr>
              <a:t>voies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ferrées</a:t>
            </a:r>
            <a:r>
              <a:rPr lang="en-CA" sz="1400" dirty="0">
                <a:solidFill>
                  <a:schemeClr val="bg1"/>
                </a:solidFill>
              </a:rPr>
              <a:t> ne font pas bon ménage—</a:t>
            </a:r>
            <a:r>
              <a:rPr lang="en-CA" sz="1400" dirty="0" err="1">
                <a:solidFill>
                  <a:schemeClr val="bg1"/>
                </a:solidFill>
              </a:rPr>
              <a:t>trouvez</a:t>
            </a:r>
            <a:r>
              <a:rPr lang="en-CA" sz="1400" dirty="0">
                <a:solidFill>
                  <a:schemeClr val="bg1"/>
                </a:solidFill>
              </a:rPr>
              <a:t> un </a:t>
            </a:r>
            <a:r>
              <a:rPr lang="en-CA" sz="1400" dirty="0" err="1">
                <a:solidFill>
                  <a:schemeClr val="bg1"/>
                </a:solidFill>
              </a:rPr>
              <a:t>sentier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désigné</a:t>
            </a:r>
            <a:r>
              <a:rPr lang="en-CA" sz="1400" dirty="0">
                <a:solidFill>
                  <a:schemeClr val="bg1"/>
                </a:solidFill>
              </a:rPr>
              <a:t> pour marcher, </a:t>
            </a:r>
            <a:r>
              <a:rPr lang="en-CA" sz="1400" dirty="0" err="1">
                <a:solidFill>
                  <a:schemeClr val="bg1"/>
                </a:solidFill>
              </a:rPr>
              <a:t>courir</a:t>
            </a:r>
            <a:r>
              <a:rPr lang="en-CA" sz="1400" dirty="0">
                <a:solidFill>
                  <a:schemeClr val="bg1"/>
                </a:solidFill>
              </a:rPr>
              <a:t>, faire du </a:t>
            </a:r>
            <a:r>
              <a:rPr lang="en-CA" sz="1400" dirty="0" err="1">
                <a:solidFill>
                  <a:schemeClr val="bg1"/>
                </a:solidFill>
              </a:rPr>
              <a:t>vélo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ou</a:t>
            </a:r>
            <a:r>
              <a:rPr lang="en-CA" sz="1400" dirty="0">
                <a:solidFill>
                  <a:schemeClr val="bg1"/>
                </a:solidFill>
              </a:rPr>
              <a:t> du tout-terrain !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69778" y="2588131"/>
            <a:ext cx="3360633" cy="1099587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>
                <a:solidFill>
                  <a:schemeClr val="bg1"/>
                </a:solidFill>
              </a:rPr>
              <a:t>Les trains </a:t>
            </a:r>
            <a:r>
              <a:rPr lang="en-CA" sz="1400" dirty="0" err="1">
                <a:solidFill>
                  <a:schemeClr val="bg1"/>
                </a:solidFill>
              </a:rPr>
              <a:t>d’aujourd’hui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sont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rapides</a:t>
            </a:r>
            <a:r>
              <a:rPr lang="en-CA" sz="1400" dirty="0">
                <a:solidFill>
                  <a:schemeClr val="bg1"/>
                </a:solidFill>
              </a:rPr>
              <a:t> et </a:t>
            </a:r>
            <a:r>
              <a:rPr lang="en-CA" sz="1400" dirty="0" err="1">
                <a:solidFill>
                  <a:schemeClr val="bg1"/>
                </a:solidFill>
              </a:rPr>
              <a:t>silencieux</a:t>
            </a:r>
            <a:r>
              <a:rPr lang="en-CA" sz="1400" dirty="0">
                <a:solidFill>
                  <a:schemeClr val="bg1"/>
                </a:solidFill>
              </a:rPr>
              <a:t>, et </a:t>
            </a:r>
            <a:r>
              <a:rPr lang="en-CA" sz="1400" dirty="0" err="1">
                <a:solidFill>
                  <a:schemeClr val="bg1"/>
                </a:solidFill>
              </a:rPr>
              <a:t>leur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équipage</a:t>
            </a:r>
            <a:r>
              <a:rPr lang="en-CA" sz="1400" dirty="0">
                <a:solidFill>
                  <a:schemeClr val="bg1"/>
                </a:solidFill>
              </a:rPr>
              <a:t> ne </a:t>
            </a:r>
            <a:r>
              <a:rPr lang="en-CA" sz="1400" dirty="0" err="1">
                <a:solidFill>
                  <a:schemeClr val="bg1"/>
                </a:solidFill>
              </a:rPr>
              <a:t>s’attend</a:t>
            </a:r>
            <a:r>
              <a:rPr lang="en-CA" sz="1400" dirty="0">
                <a:solidFill>
                  <a:schemeClr val="bg1"/>
                </a:solidFill>
              </a:rPr>
              <a:t> pas </a:t>
            </a:r>
            <a:r>
              <a:rPr lang="en-CA" sz="1400" dirty="0" err="1">
                <a:solidFill>
                  <a:schemeClr val="bg1"/>
                </a:solidFill>
              </a:rPr>
              <a:t>à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voir</a:t>
            </a:r>
            <a:r>
              <a:rPr lang="en-CA" sz="1400" dirty="0">
                <a:solidFill>
                  <a:schemeClr val="bg1"/>
                </a:solidFill>
              </a:rPr>
              <a:t> des gens sur les </a:t>
            </a:r>
            <a:r>
              <a:rPr lang="en-CA" sz="1400" dirty="0" err="1">
                <a:solidFill>
                  <a:schemeClr val="bg1"/>
                </a:solidFill>
              </a:rPr>
              <a:t>voies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ferrées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ou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près</a:t>
            </a:r>
            <a:r>
              <a:rPr lang="en-CA" sz="1400" dirty="0">
                <a:solidFill>
                  <a:schemeClr val="bg1"/>
                </a:solidFill>
              </a:rPr>
              <a:t> de </a:t>
            </a:r>
            <a:r>
              <a:rPr lang="en-CA" sz="1400" dirty="0" err="1">
                <a:solidFill>
                  <a:schemeClr val="bg1"/>
                </a:solidFill>
              </a:rPr>
              <a:t>celles</a:t>
            </a:r>
            <a:r>
              <a:rPr lang="en-CA" sz="1400" dirty="0">
                <a:solidFill>
                  <a:schemeClr val="bg1"/>
                </a:solidFill>
              </a:rPr>
              <a:t>-ci. </a:t>
            </a:r>
            <a:r>
              <a:rPr lang="en-CA" sz="1400" dirty="0" err="1">
                <a:solidFill>
                  <a:schemeClr val="bg1"/>
                </a:solidFill>
              </a:rPr>
              <a:t>Vous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risquez</a:t>
            </a:r>
            <a:r>
              <a:rPr lang="en-CA" sz="1400" dirty="0">
                <a:solidFill>
                  <a:schemeClr val="bg1"/>
                </a:solidFill>
              </a:rPr>
              <a:t> de ne pas entendre </a:t>
            </a:r>
            <a:r>
              <a:rPr lang="en-CA" sz="1400" dirty="0" err="1">
                <a:solidFill>
                  <a:schemeClr val="bg1"/>
                </a:solidFill>
              </a:rPr>
              <a:t>l’avertissement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à</a:t>
            </a:r>
            <a:r>
              <a:rPr lang="en-CA" sz="1400" dirty="0">
                <a:solidFill>
                  <a:schemeClr val="bg1"/>
                </a:solidFill>
              </a:rPr>
              <a:t> temps.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469778" y="3961412"/>
            <a:ext cx="3360633" cy="1099587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>
                <a:solidFill>
                  <a:schemeClr val="bg1"/>
                </a:solidFill>
              </a:rPr>
              <a:t>Les trains </a:t>
            </a:r>
            <a:r>
              <a:rPr lang="en-CA" sz="1400" dirty="0" err="1">
                <a:solidFill>
                  <a:schemeClr val="bg1"/>
                </a:solidFill>
              </a:rPr>
              <a:t>peuvent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être</a:t>
            </a:r>
            <a:r>
              <a:rPr lang="en-CA" sz="1400" dirty="0">
                <a:solidFill>
                  <a:schemeClr val="bg1"/>
                </a:solidFill>
              </a:rPr>
              <a:t> plus larges que la </a:t>
            </a:r>
            <a:r>
              <a:rPr lang="en-CA" sz="1400" dirty="0" err="1">
                <a:solidFill>
                  <a:schemeClr val="bg1"/>
                </a:solidFill>
              </a:rPr>
              <a:t>voie</a:t>
            </a:r>
            <a:r>
              <a:rPr lang="en-CA" sz="1400" dirty="0">
                <a:solidFill>
                  <a:schemeClr val="bg1"/>
                </a:solidFill>
              </a:rPr>
              <a:t>. </a:t>
            </a:r>
            <a:r>
              <a:rPr lang="en-CA" sz="1400" dirty="0" err="1">
                <a:solidFill>
                  <a:schemeClr val="bg1"/>
                </a:solidFill>
              </a:rPr>
              <a:t>Même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si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vous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êtes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à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côté</a:t>
            </a:r>
            <a:r>
              <a:rPr lang="en-CA" sz="1400" dirty="0">
                <a:solidFill>
                  <a:schemeClr val="bg1"/>
                </a:solidFill>
              </a:rPr>
              <a:t> de la </a:t>
            </a:r>
            <a:r>
              <a:rPr lang="en-CA" sz="1400" dirty="0" err="1">
                <a:solidFill>
                  <a:schemeClr val="bg1"/>
                </a:solidFill>
              </a:rPr>
              <a:t>voie</a:t>
            </a:r>
            <a:r>
              <a:rPr lang="en-CA" sz="1400" dirty="0">
                <a:solidFill>
                  <a:schemeClr val="bg1"/>
                </a:solidFill>
              </a:rPr>
              <a:t>, </a:t>
            </a:r>
            <a:r>
              <a:rPr lang="en-CA" sz="1400" dirty="0" err="1">
                <a:solidFill>
                  <a:schemeClr val="bg1"/>
                </a:solidFill>
              </a:rPr>
              <a:t>ce</a:t>
            </a:r>
            <a:r>
              <a:rPr lang="en-CA" sz="1400" dirty="0">
                <a:solidFill>
                  <a:schemeClr val="bg1"/>
                </a:solidFill>
              </a:rPr>
              <a:t> </a:t>
            </a:r>
            <a:r>
              <a:rPr lang="en-CA" sz="1400" dirty="0" err="1">
                <a:solidFill>
                  <a:schemeClr val="bg1"/>
                </a:solidFill>
              </a:rPr>
              <a:t>n’est</a:t>
            </a:r>
            <a:r>
              <a:rPr lang="en-CA" sz="1400" dirty="0">
                <a:solidFill>
                  <a:schemeClr val="bg1"/>
                </a:solidFill>
              </a:rPr>
              <a:t> pas </a:t>
            </a:r>
            <a:r>
              <a:rPr lang="en-CA" sz="1400" dirty="0" err="1">
                <a:solidFill>
                  <a:schemeClr val="bg1"/>
                </a:solidFill>
              </a:rPr>
              <a:t>sécuritaire</a:t>
            </a:r>
            <a:r>
              <a:rPr lang="en-CA" sz="1400" dirty="0">
                <a:solidFill>
                  <a:schemeClr val="bg1"/>
                </a:solidFill>
              </a:rPr>
              <a:t>.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-16625" y="1126980"/>
            <a:ext cx="5103028" cy="5390732"/>
            <a:chOff x="-28817" y="1133994"/>
            <a:chExt cx="4805548" cy="5137808"/>
          </a:xfrm>
        </p:grpSpPr>
        <p:pic>
          <p:nvPicPr>
            <p:cNvPr id="11" name="Picture 5"/>
            <p:cNvPicPr>
              <a:picLocks noChangeAspect="1" noChangeArrowheads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55992" y="1149717"/>
              <a:ext cx="2313990" cy="2268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14106" y="3584448"/>
              <a:ext cx="3443345" cy="268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5610"/>
            <a:stretch/>
          </p:blipFill>
          <p:spPr>
            <a:xfrm>
              <a:off x="2466789" y="3451160"/>
              <a:ext cx="2303193" cy="154018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6625" y="1146999"/>
              <a:ext cx="2926196" cy="5107497"/>
            </a:xfrm>
            <a:prstGeom prst="rect">
              <a:avLst/>
            </a:prstGeom>
          </p:spPr>
        </p:pic>
        <p:cxnSp>
          <p:nvCxnSpPr>
            <p:cNvPr id="21" name="Straight Connector 20"/>
            <p:cNvCxnSpPr/>
            <p:nvPr/>
          </p:nvCxnSpPr>
          <p:spPr>
            <a:xfrm flipH="1">
              <a:off x="2909571" y="1133994"/>
              <a:ext cx="2502" cy="513780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2932356" y="3426639"/>
              <a:ext cx="18443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896754" y="4891134"/>
              <a:ext cx="186069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-28817" y="6254496"/>
              <a:ext cx="4786268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359637" y="1935183"/>
            <a:ext cx="4059661" cy="4059661"/>
            <a:chOff x="243109" y="1777047"/>
            <a:chExt cx="4258064" cy="425806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9" name="Straight Connector 28"/>
            <p:cNvCxnSpPr/>
            <p:nvPr/>
          </p:nvCxnSpPr>
          <p:spPr>
            <a:xfrm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BD84C-F1DA-C34E-92CE-34D4F900CEBD}" type="datetime1">
              <a:rPr lang="en-CA" smtClean="0"/>
              <a:t>2020-08-28</a:t>
            </a:fld>
            <a:endParaRPr lang="en-US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7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6" grpId="0" animBg="1"/>
      <p:bldP spid="17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3" name="Google Shape;973;p34"/>
          <p:cNvPicPr preferRelativeResize="0"/>
          <p:nvPr/>
        </p:nvPicPr>
        <p:blipFill rotWithShape="1">
          <a:blip r:embed="rId3">
            <a:alphaModFix/>
          </a:blip>
          <a:srcRect r="-667"/>
          <a:stretch/>
        </p:blipFill>
        <p:spPr>
          <a:xfrm>
            <a:off x="4571998" y="3918729"/>
            <a:ext cx="4622093" cy="2594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4" name="Google Shape;974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1999" y="1111305"/>
            <a:ext cx="3372811" cy="2982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975" name="Google Shape;975;p3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976153" y="1111770"/>
            <a:ext cx="2167847" cy="302754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76" name="Google Shape;976;p34"/>
          <p:cNvCxnSpPr/>
          <p:nvPr/>
        </p:nvCxnSpPr>
        <p:spPr>
          <a:xfrm rot="10800000" flipH="1">
            <a:off x="4558937" y="4112167"/>
            <a:ext cx="4593771" cy="172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977" name="Google Shape;977;p34"/>
          <p:cNvCxnSpPr/>
          <p:nvPr/>
        </p:nvCxnSpPr>
        <p:spPr>
          <a:xfrm flipH="1">
            <a:off x="6977417" y="1111277"/>
            <a:ext cx="6" cy="2998238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78" name="Google Shape;978;p34"/>
          <p:cNvSpPr txBox="1"/>
          <p:nvPr/>
        </p:nvSpPr>
        <p:spPr>
          <a:xfrm>
            <a:off x="1446995" y="1389414"/>
            <a:ext cx="2843403" cy="882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85000"/>
              </a:lnSpc>
              <a:buClr>
                <a:schemeClr val="lt2"/>
              </a:buClr>
              <a:buSzPts val="2000"/>
            </a:pPr>
            <a:r>
              <a:rPr lang="en-CA" dirty="0">
                <a:solidFill>
                  <a:schemeClr val="bg1"/>
                </a:solidFill>
              </a:rPr>
              <a:t>Il </a:t>
            </a:r>
            <a:r>
              <a:rPr lang="en-CA" dirty="0" err="1">
                <a:solidFill>
                  <a:schemeClr val="bg1"/>
                </a:solidFill>
              </a:rPr>
              <a:t>est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dangereux</a:t>
            </a:r>
            <a:r>
              <a:rPr lang="en-CA" dirty="0">
                <a:solidFill>
                  <a:schemeClr val="bg1"/>
                </a:solidFill>
              </a:rPr>
              <a:t> et </a:t>
            </a:r>
            <a:r>
              <a:rPr lang="en-CA" dirty="0" err="1">
                <a:solidFill>
                  <a:schemeClr val="bg1"/>
                </a:solidFill>
              </a:rPr>
              <a:t>illégal</a:t>
            </a:r>
            <a:r>
              <a:rPr lang="en-CA" dirty="0">
                <a:solidFill>
                  <a:schemeClr val="bg1"/>
                </a:solidFill>
              </a:rPr>
              <a:t> de marcher sur les </a:t>
            </a:r>
            <a:r>
              <a:rPr lang="en-CA" dirty="0" err="1">
                <a:solidFill>
                  <a:schemeClr val="bg1"/>
                </a:solidFill>
              </a:rPr>
              <a:t>voies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ferrées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ou</a:t>
            </a: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CA" dirty="0" err="1">
                <a:solidFill>
                  <a:schemeClr val="bg1"/>
                </a:solidFill>
              </a:rPr>
              <a:t>près</a:t>
            </a:r>
            <a:r>
              <a:rPr lang="en-CA" dirty="0">
                <a:solidFill>
                  <a:schemeClr val="bg1"/>
                </a:solidFill>
              </a:rPr>
              <a:t> de </a:t>
            </a:r>
            <a:r>
              <a:rPr lang="en-CA" dirty="0" err="1">
                <a:solidFill>
                  <a:schemeClr val="bg1"/>
                </a:solidFill>
              </a:rPr>
              <a:t>celles</a:t>
            </a:r>
            <a:r>
              <a:rPr lang="en-CA" dirty="0">
                <a:solidFill>
                  <a:schemeClr val="bg1"/>
                </a:solidFill>
              </a:rPr>
              <a:t>-ci.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979" name="Google Shape;979;p3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1905" y="1185107"/>
            <a:ext cx="743562" cy="1063115"/>
          </a:xfrm>
          <a:prstGeom prst="rect">
            <a:avLst/>
          </a:prstGeom>
          <a:noFill/>
          <a:ln>
            <a:noFill/>
          </a:ln>
          <a:effectLst>
            <a:outerShdw blurRad="50800" dist="76200" dir="2700000" sx="99000" sy="99000" algn="tl" rotWithShape="0">
              <a:srgbClr val="000000">
                <a:alpha val="40000"/>
              </a:srgbClr>
            </a:outerShdw>
          </a:effectLst>
        </p:spPr>
      </p:pic>
      <p:sp>
        <p:nvSpPr>
          <p:cNvPr id="980" name="Google Shape;980;p34"/>
          <p:cNvSpPr/>
          <p:nvPr/>
        </p:nvSpPr>
        <p:spPr>
          <a:xfrm>
            <a:off x="104180" y="2375066"/>
            <a:ext cx="4313222" cy="103983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De nombreux facteurs peuvent vous empêcher de voir ou d’entendre du train—le fait d’utiliser les voies ferrées comme raccourci peut entraîner de graves blessures ou même la mort.</a:t>
            </a:r>
          </a:p>
        </p:txBody>
      </p:sp>
      <p:sp>
        <p:nvSpPr>
          <p:cNvPr id="982" name="Google Shape;982;p34"/>
          <p:cNvSpPr txBox="1">
            <a:spLocks noGrp="1"/>
          </p:cNvSpPr>
          <p:nvPr>
            <p:ph type="title"/>
          </p:nvPr>
        </p:nvSpPr>
        <p:spPr>
          <a:xfrm>
            <a:off x="-1" y="0"/>
            <a:ext cx="7861466" cy="110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wentieth Century"/>
              <a:buNone/>
            </a:pPr>
            <a:r>
              <a:rPr lang="en-US" sz="3000" b="1" dirty="0" err="1"/>
              <a:t>N’utilisez</a:t>
            </a:r>
            <a:r>
              <a:rPr lang="en-US" sz="3000" b="1" dirty="0"/>
              <a:t> pas les </a:t>
            </a:r>
            <a:r>
              <a:rPr lang="en-US" sz="3000" b="1" dirty="0" err="1"/>
              <a:t>voies</a:t>
            </a:r>
            <a:r>
              <a:rPr lang="en-US" sz="3000" b="1" dirty="0"/>
              <a:t> </a:t>
            </a:r>
            <a:r>
              <a:rPr lang="en-US" sz="3000" b="1" dirty="0" err="1"/>
              <a:t>ferrées</a:t>
            </a:r>
            <a:r>
              <a:rPr lang="en-US" sz="3000" b="1" dirty="0"/>
              <a:t> </a:t>
            </a:r>
            <a:r>
              <a:rPr lang="en-US" sz="3000" b="1" dirty="0" err="1"/>
              <a:t>comme</a:t>
            </a:r>
            <a:r>
              <a:rPr lang="en-US" sz="3000" b="1" dirty="0"/>
              <a:t> </a:t>
            </a:r>
            <a:r>
              <a:rPr lang="en-US" sz="3000" b="1" dirty="0" err="1"/>
              <a:t>raccourci</a:t>
            </a:r>
            <a:endParaRPr sz="3000" dirty="0"/>
          </a:p>
        </p:txBody>
      </p:sp>
      <p:grpSp>
        <p:nvGrpSpPr>
          <p:cNvPr id="983" name="Google Shape;983;p34"/>
          <p:cNvGrpSpPr/>
          <p:nvPr/>
        </p:nvGrpSpPr>
        <p:grpSpPr>
          <a:xfrm>
            <a:off x="4823490" y="1949476"/>
            <a:ext cx="4106047" cy="4106047"/>
            <a:chOff x="243109" y="1777047"/>
            <a:chExt cx="4258064" cy="4258064"/>
          </a:xfrm>
        </p:grpSpPr>
        <p:cxnSp>
          <p:nvCxnSpPr>
            <p:cNvPr id="984" name="Google Shape;984;p34"/>
            <p:cNvCxnSpPr/>
            <p:nvPr/>
          </p:nvCxnSpPr>
          <p:spPr>
            <a:xfrm flipH="1">
              <a:off x="243109" y="1777047"/>
              <a:ext cx="4258063" cy="4258064"/>
            </a:xfrm>
            <a:prstGeom prst="straightConnector1">
              <a:avLst/>
            </a:prstGeom>
            <a:noFill/>
            <a:ln w="381000" cap="flat" cmpd="sng">
              <a:solidFill>
                <a:srgbClr val="C0000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985" name="Google Shape;985;p34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straightConnector1">
              <a:avLst/>
            </a:prstGeom>
            <a:noFill/>
            <a:ln w="381000" cap="flat" cmpd="sng">
              <a:solidFill>
                <a:srgbClr val="C0000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986" name="Google Shape;986;p34"/>
          <p:cNvSpPr txBox="1">
            <a:spLocks noGrp="1"/>
          </p:cNvSpPr>
          <p:nvPr>
            <p:ph type="dt" idx="10"/>
          </p:nvPr>
        </p:nvSpPr>
        <p:spPr>
          <a:xfrm>
            <a:off x="6286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2020-07-23</a:t>
            </a:r>
            <a:endParaRPr/>
          </a:p>
        </p:txBody>
      </p:sp>
      <p:sp>
        <p:nvSpPr>
          <p:cNvPr id="987" name="Google Shape;987;p34"/>
          <p:cNvSpPr txBox="1">
            <a:spLocks noGrp="1"/>
          </p:cNvSpPr>
          <p:nvPr>
            <p:ph type="ftr" idx="11"/>
          </p:nvPr>
        </p:nvSpPr>
        <p:spPr>
          <a:xfrm>
            <a:off x="3028950" y="6517712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© 2020 Operation Lifesaver Canada</a:t>
            </a:r>
            <a:endParaRPr dirty="0"/>
          </a:p>
        </p:txBody>
      </p:sp>
      <p:sp>
        <p:nvSpPr>
          <p:cNvPr id="988" name="Google Shape;988;p34"/>
          <p:cNvSpPr txBox="1">
            <a:spLocks noGrp="1"/>
          </p:cNvSpPr>
          <p:nvPr>
            <p:ph type="sldNum" idx="12"/>
          </p:nvPr>
        </p:nvSpPr>
        <p:spPr>
          <a:xfrm>
            <a:off x="64579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  <p:sp>
        <p:nvSpPr>
          <p:cNvPr id="20" name="Google Shape;980;p34">
            <a:extLst>
              <a:ext uri="{FF2B5EF4-FFF2-40B4-BE49-F238E27FC236}">
                <a16:creationId xmlns:a16="http://schemas.microsoft.com/office/drawing/2014/main" id="{EFAA8768-B1CE-3948-8397-8012CB8272D0}"/>
              </a:ext>
            </a:extLst>
          </p:cNvPr>
          <p:cNvSpPr/>
          <p:nvPr/>
        </p:nvSpPr>
        <p:spPr>
          <a:xfrm>
            <a:off x="117976" y="3535557"/>
            <a:ext cx="4313222" cy="75212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Les trains peuvent rouler sur n’importe quelle voie, dans n’importe quelle direction, n’importe quand.</a:t>
            </a:r>
            <a:endParaRPr lang="en-US" sz="1400" dirty="0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1" name="Google Shape;980;p34">
            <a:extLst>
              <a:ext uri="{FF2B5EF4-FFF2-40B4-BE49-F238E27FC236}">
                <a16:creationId xmlns:a16="http://schemas.microsoft.com/office/drawing/2014/main" id="{FA0F090C-A53B-6848-BC79-4EC4680256C3}"/>
              </a:ext>
            </a:extLst>
          </p:cNvPr>
          <p:cNvSpPr/>
          <p:nvPr/>
        </p:nvSpPr>
        <p:spPr>
          <a:xfrm>
            <a:off x="131641" y="4383665"/>
            <a:ext cx="4313222" cy="96198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rgbClr val="EB0029"/>
              </a:buClr>
              <a:buSzPts val="1800"/>
            </a:pPr>
            <a:r>
              <a:rPr lang="en-CA" sz="1600" dirty="0" err="1">
                <a:solidFill>
                  <a:schemeClr val="bg1"/>
                </a:solidFill>
              </a:rPr>
              <a:t>Parler</a:t>
            </a:r>
            <a:r>
              <a:rPr lang="en-CA" sz="1600" dirty="0">
                <a:solidFill>
                  <a:schemeClr val="bg1"/>
                </a:solidFill>
              </a:rPr>
              <a:t> au </a:t>
            </a:r>
            <a:r>
              <a:rPr lang="en-CA" sz="1600" dirty="0" err="1">
                <a:solidFill>
                  <a:schemeClr val="bg1"/>
                </a:solidFill>
              </a:rPr>
              <a:t>téléphone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ou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écouter</a:t>
            </a:r>
            <a:r>
              <a:rPr lang="en-CA" sz="1600" dirty="0">
                <a:solidFill>
                  <a:schemeClr val="bg1"/>
                </a:solidFill>
              </a:rPr>
              <a:t> de la </a:t>
            </a:r>
            <a:r>
              <a:rPr lang="en-CA" sz="1600" dirty="0" err="1">
                <a:solidFill>
                  <a:schemeClr val="bg1"/>
                </a:solidFill>
              </a:rPr>
              <a:t>musique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près</a:t>
            </a:r>
            <a:r>
              <a:rPr lang="en-CA" sz="1600" dirty="0">
                <a:solidFill>
                  <a:schemeClr val="bg1"/>
                </a:solidFill>
              </a:rPr>
              <a:t> des </a:t>
            </a:r>
            <a:r>
              <a:rPr lang="en-CA" sz="1600" dirty="0" err="1">
                <a:solidFill>
                  <a:schemeClr val="bg1"/>
                </a:solidFill>
              </a:rPr>
              <a:t>voies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ferrées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peut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être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une</a:t>
            </a:r>
            <a:r>
              <a:rPr lang="en-CA" sz="1600" dirty="0">
                <a:solidFill>
                  <a:schemeClr val="bg1"/>
                </a:solidFill>
              </a:rPr>
              <a:t> distraction </a:t>
            </a:r>
            <a:r>
              <a:rPr lang="en-CA" sz="1600" dirty="0" err="1">
                <a:solidFill>
                  <a:schemeClr val="bg1"/>
                </a:solidFill>
              </a:rPr>
              <a:t>mortelle</a:t>
            </a:r>
            <a:r>
              <a:rPr lang="en-CA" sz="16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2" name="Google Shape;980;p34">
            <a:extLst>
              <a:ext uri="{FF2B5EF4-FFF2-40B4-BE49-F238E27FC236}">
                <a16:creationId xmlns:a16="http://schemas.microsoft.com/office/drawing/2014/main" id="{B8112069-C396-8B46-9620-FC0E72831D24}"/>
              </a:ext>
            </a:extLst>
          </p:cNvPr>
          <p:cNvSpPr/>
          <p:nvPr/>
        </p:nvSpPr>
        <p:spPr>
          <a:xfrm>
            <a:off x="117976" y="5454353"/>
            <a:ext cx="4313222" cy="102366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Ne supposez jamais que les voies ferrées sont abandonnées—le trafic ferroviaire peut reprendre à n’importe quel moment, sans préavis.</a:t>
            </a:r>
          </a:p>
        </p:txBody>
      </p:sp>
    </p:spTree>
    <p:extLst>
      <p:ext uri="{BB962C8B-B14F-4D97-AF65-F5344CB8AC3E}">
        <p14:creationId xmlns:p14="http://schemas.microsoft.com/office/powerpoint/2010/main" val="9471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465102" cy="1103971"/>
          </a:xfrm>
          <a:ln>
            <a:noFill/>
          </a:ln>
        </p:spPr>
        <p:txBody>
          <a:bodyPr>
            <a:normAutofit/>
          </a:bodyPr>
          <a:lstStyle/>
          <a:p>
            <a:r>
              <a:rPr lang="fr-FR" sz="3500" b="1"/>
              <a:t>Qu’est-ce qu’Opération </a:t>
            </a:r>
            <a:r>
              <a:rPr lang="fr-FR" sz="3500" b="1" err="1"/>
              <a:t>Gareautrain</a:t>
            </a:r>
            <a:r>
              <a:rPr lang="fr-FR" sz="3500" b="1"/>
              <a:t> ?</a:t>
            </a:r>
            <a:endParaRPr lang="en-US" sz="3500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272" y="4378991"/>
            <a:ext cx="8243455" cy="1679242"/>
          </a:xfrm>
        </p:spPr>
        <p:txBody>
          <a:bodyPr>
            <a:normAutofit/>
          </a:bodyPr>
          <a:lstStyle/>
          <a:p>
            <a:pPr>
              <a:buClr>
                <a:srgbClr val="EB0029"/>
              </a:buClr>
            </a:pPr>
            <a:r>
              <a:rPr lang="fr-FR" sz="2000"/>
              <a:t>Opération </a:t>
            </a:r>
            <a:r>
              <a:rPr lang="fr-FR" sz="2000" err="1"/>
              <a:t>Gareautrain</a:t>
            </a:r>
            <a:r>
              <a:rPr lang="fr-FR" sz="2000"/>
              <a:t> est un organisme sans but lucratif fondé par Transports Canada et l’Association des chemins de fer du Canada.</a:t>
            </a:r>
            <a:endParaRPr lang="en-US" sz="2000"/>
          </a:p>
          <a:p>
            <a:pPr>
              <a:buClr>
                <a:srgbClr val="EB0029"/>
              </a:buClr>
            </a:pPr>
            <a:r>
              <a:rPr lang="fr-FR" sz="2000"/>
              <a:t>Opération </a:t>
            </a:r>
            <a:r>
              <a:rPr lang="fr-FR" sz="2000" err="1"/>
              <a:t>Gareautrain</a:t>
            </a:r>
            <a:r>
              <a:rPr lang="fr-FR" sz="2000"/>
              <a:t> travaille avec d’autres organismes dédiés à la sécurité et des groupes communautaires, dont le secteur ferroviaire, les gouvernements, les forces de l’ordre et les syndicats.</a:t>
            </a:r>
            <a:endParaRPr lang="en-US" sz="200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2D22F-59D0-0146-BC42-2403F6D815B7}" type="datetime1">
              <a:rPr lang="en-CA" smtClean="0"/>
              <a:t>2020-08-26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</a:t>
            </a:fld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717AD1-2B4C-C545-A280-A20BD750C079}"/>
              </a:ext>
            </a:extLst>
          </p:cNvPr>
          <p:cNvSpPr/>
          <p:nvPr/>
        </p:nvSpPr>
        <p:spPr>
          <a:xfrm>
            <a:off x="4349989" y="1103971"/>
            <a:ext cx="4794011" cy="289999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98E888-BA49-7F40-A29B-CF02DB2889AC}"/>
              </a:ext>
            </a:extLst>
          </p:cNvPr>
          <p:cNvSpPr/>
          <p:nvPr/>
        </p:nvSpPr>
        <p:spPr>
          <a:xfrm>
            <a:off x="4765962" y="1552957"/>
            <a:ext cx="421178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EB0029"/>
              </a:buClr>
            </a:pPr>
            <a:r>
              <a:rPr lang="fr-FR">
                <a:solidFill>
                  <a:schemeClr val="bg1"/>
                </a:solidFill>
              </a:rPr>
              <a:t>Nous sommes des cheminots et des citoyens engagés qui veulent sauver des vies en éduquant les Canadiens sur les dangers liés aux voies ferrées et aux trains.</a:t>
            </a:r>
          </a:p>
          <a:p>
            <a:pPr>
              <a:buClr>
                <a:srgbClr val="EB0029"/>
              </a:buClr>
            </a:pPr>
            <a:endParaRPr lang="fr-FR">
              <a:solidFill>
                <a:schemeClr val="bg1"/>
              </a:solidFill>
            </a:endParaRPr>
          </a:p>
          <a:p>
            <a:pPr>
              <a:buClr>
                <a:srgbClr val="EB0029"/>
              </a:buClr>
            </a:pPr>
            <a:r>
              <a:rPr lang="fr-FR">
                <a:solidFill>
                  <a:schemeClr val="bg1"/>
                </a:solidFill>
              </a:rPr>
              <a:t>Nous croyons que tous les incidents ferroviaires sont évitables.</a:t>
            </a:r>
          </a:p>
          <a:p>
            <a:pPr>
              <a:buClr>
                <a:srgbClr val="EB0029"/>
              </a:buClr>
            </a:pPr>
            <a:endParaRPr lang="en-US">
              <a:solidFill>
                <a:schemeClr val="bg1"/>
              </a:solidFill>
            </a:endParaRPr>
          </a:p>
          <a:p>
            <a:pPr>
              <a:buClr>
                <a:srgbClr val="EB0029"/>
              </a:buClr>
            </a:pPr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F81FBA-E607-9A4A-9621-80839F5C28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3972"/>
            <a:ext cx="4349989" cy="28999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B07FD61-085A-7945-851D-F4BADAF61F7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3971"/>
            <a:ext cx="4349989" cy="289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15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17829D-1FAA-7546-9E84-E0D8B00087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09" y="1132115"/>
            <a:ext cx="4658363" cy="538559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4722" y="1132115"/>
            <a:ext cx="4533992" cy="53855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501180" cy="1103971"/>
          </a:xfrm>
        </p:spPr>
        <p:txBody>
          <a:bodyPr>
            <a:normAutofit/>
          </a:bodyPr>
          <a:lstStyle/>
          <a:p>
            <a:r>
              <a:rPr lang="en-US" sz="3600" b="1" dirty="0" err="1"/>
              <a:t>Où</a:t>
            </a:r>
            <a:r>
              <a:rPr lang="en-US" sz="3600" b="1" dirty="0"/>
              <a:t> </a:t>
            </a:r>
            <a:r>
              <a:rPr lang="en-US" sz="3600" b="1" dirty="0" err="1"/>
              <a:t>puis-je</a:t>
            </a:r>
            <a:r>
              <a:rPr lang="en-US" sz="3600" b="1" dirty="0"/>
              <a:t> traverser </a:t>
            </a:r>
            <a:r>
              <a:rPr lang="en-US" sz="3600" b="1" dirty="0" err="1"/>
              <a:t>en</a:t>
            </a:r>
            <a:r>
              <a:rPr lang="en-US" sz="3600" b="1" dirty="0"/>
              <a:t> </a:t>
            </a:r>
            <a:r>
              <a:rPr lang="en-US" sz="3600" b="1" dirty="0" err="1"/>
              <a:t>toute</a:t>
            </a:r>
            <a:r>
              <a:rPr lang="en-US" sz="3600" b="1" dirty="0"/>
              <a:t> </a:t>
            </a:r>
            <a:r>
              <a:rPr lang="en-US" sz="3600" b="1" dirty="0" err="1"/>
              <a:t>sécurité</a:t>
            </a:r>
            <a:r>
              <a:rPr lang="en-US" sz="3600" b="1" dirty="0"/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/>
          </a:p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9583" y="3540996"/>
            <a:ext cx="4331788" cy="2976715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Les piétons devraient traverser 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600" dirty="0">
                <a:solidFill>
                  <a:schemeClr val="bg1"/>
                </a:solidFill>
              </a:rPr>
              <a:t>aux passages à niveau désignés, ou en utilisant un passage piétonnier supérieur ou souterrain.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31822" y="3564882"/>
            <a:ext cx="4291084" cy="2952829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fr-FR" sz="1600" dirty="0">
                <a:solidFill>
                  <a:schemeClr val="bg1"/>
                </a:solidFill>
              </a:rPr>
              <a:t>Utilisez les trottoirs désignés lorsque c’est possible.</a:t>
            </a:r>
          </a:p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 flipH="1">
            <a:off x="6159379" y="3812349"/>
            <a:ext cx="1553028" cy="1964312"/>
          </a:xfrm>
          <a:custGeom>
            <a:avLst/>
            <a:gdLst>
              <a:gd name="T0" fmla="*/ 900 w 1025"/>
              <a:gd name="T1" fmla="*/ 596 h 1297"/>
              <a:gd name="T2" fmla="*/ 863 w 1025"/>
              <a:gd name="T3" fmla="*/ 620 h 1297"/>
              <a:gd name="T4" fmla="*/ 847 w 1025"/>
              <a:gd name="T5" fmla="*/ 617 h 1297"/>
              <a:gd name="T6" fmla="*/ 651 w 1025"/>
              <a:gd name="T7" fmla="*/ 536 h 1297"/>
              <a:gd name="T8" fmla="*/ 632 w 1025"/>
              <a:gd name="T9" fmla="*/ 461 h 1297"/>
              <a:gd name="T10" fmla="*/ 592 w 1025"/>
              <a:gd name="T11" fmla="*/ 627 h 1297"/>
              <a:gd name="T12" fmla="*/ 590 w 1025"/>
              <a:gd name="T13" fmla="*/ 634 h 1297"/>
              <a:gd name="T14" fmla="*/ 751 w 1025"/>
              <a:gd name="T15" fmla="*/ 817 h 1297"/>
              <a:gd name="T16" fmla="*/ 823 w 1025"/>
              <a:gd name="T17" fmla="*/ 1096 h 1297"/>
              <a:gd name="T18" fmla="*/ 780 w 1025"/>
              <a:gd name="T19" fmla="*/ 1169 h 1297"/>
              <a:gd name="T20" fmla="*/ 765 w 1025"/>
              <a:gd name="T21" fmla="*/ 1171 h 1297"/>
              <a:gd name="T22" fmla="*/ 707 w 1025"/>
              <a:gd name="T23" fmla="*/ 1126 h 1297"/>
              <a:gd name="T24" fmla="*/ 642 w 1025"/>
              <a:gd name="T25" fmla="*/ 874 h 1297"/>
              <a:gd name="T26" fmla="*/ 507 w 1025"/>
              <a:gd name="T27" fmla="*/ 720 h 1297"/>
              <a:gd name="T28" fmla="*/ 468 w 1025"/>
              <a:gd name="T29" fmla="*/ 894 h 1297"/>
              <a:gd name="T30" fmla="*/ 320 w 1025"/>
              <a:gd name="T31" fmla="*/ 1127 h 1297"/>
              <a:gd name="T32" fmla="*/ 270 w 1025"/>
              <a:gd name="T33" fmla="*/ 1154 h 1297"/>
              <a:gd name="T34" fmla="*/ 237 w 1025"/>
              <a:gd name="T35" fmla="*/ 1145 h 1297"/>
              <a:gd name="T36" fmla="*/ 219 w 1025"/>
              <a:gd name="T37" fmla="*/ 1062 h 1297"/>
              <a:gd name="T38" fmla="*/ 355 w 1025"/>
              <a:gd name="T39" fmla="*/ 848 h 1297"/>
              <a:gd name="T40" fmla="*/ 459 w 1025"/>
              <a:gd name="T41" fmla="*/ 381 h 1297"/>
              <a:gd name="T42" fmla="*/ 391 w 1025"/>
              <a:gd name="T43" fmla="*/ 436 h 1297"/>
              <a:gd name="T44" fmla="*/ 343 w 1025"/>
              <a:gd name="T45" fmla="*/ 636 h 1297"/>
              <a:gd name="T46" fmla="*/ 304 w 1025"/>
              <a:gd name="T47" fmla="*/ 667 h 1297"/>
              <a:gd name="T48" fmla="*/ 295 w 1025"/>
              <a:gd name="T49" fmla="*/ 666 h 1297"/>
              <a:gd name="T50" fmla="*/ 266 w 1025"/>
              <a:gd name="T51" fmla="*/ 618 h 1297"/>
              <a:gd name="T52" fmla="*/ 320 w 1025"/>
              <a:gd name="T53" fmla="*/ 390 h 1297"/>
              <a:gd name="T54" fmla="*/ 515 w 1025"/>
              <a:gd name="T55" fmla="*/ 233 h 1297"/>
              <a:gd name="T56" fmla="*/ 525 w 1025"/>
              <a:gd name="T57" fmla="*/ 227 h 1297"/>
              <a:gd name="T58" fmla="*/ 600 w 1025"/>
              <a:gd name="T59" fmla="*/ 212 h 1297"/>
              <a:gd name="T60" fmla="*/ 654 w 1025"/>
              <a:gd name="T61" fmla="*/ 249 h 1297"/>
              <a:gd name="T62" fmla="*/ 668 w 1025"/>
              <a:gd name="T63" fmla="*/ 271 h 1297"/>
              <a:gd name="T64" fmla="*/ 719 w 1025"/>
              <a:gd name="T65" fmla="*/ 478 h 1297"/>
              <a:gd name="T66" fmla="*/ 878 w 1025"/>
              <a:gd name="T67" fmla="*/ 543 h 1297"/>
              <a:gd name="T68" fmla="*/ 900 w 1025"/>
              <a:gd name="T69" fmla="*/ 596 h 1297"/>
              <a:gd name="T70" fmla="*/ 601 w 1025"/>
              <a:gd name="T71" fmla="*/ 191 h 1297"/>
              <a:gd name="T72" fmla="*/ 696 w 1025"/>
              <a:gd name="T73" fmla="*/ 95 h 1297"/>
              <a:gd name="T74" fmla="*/ 601 w 1025"/>
              <a:gd name="T75" fmla="*/ 0 h 1297"/>
              <a:gd name="T76" fmla="*/ 505 w 1025"/>
              <a:gd name="T77" fmla="*/ 95 h 1297"/>
              <a:gd name="T78" fmla="*/ 601 w 1025"/>
              <a:gd name="T79" fmla="*/ 191 h 1297"/>
              <a:gd name="T80" fmla="*/ 922 w 1025"/>
              <a:gd name="T81" fmla="*/ 1192 h 1297"/>
              <a:gd name="T82" fmla="*/ 762 w 1025"/>
              <a:gd name="T83" fmla="*/ 1192 h 1297"/>
              <a:gd name="T84" fmla="*/ 820 w 1025"/>
              <a:gd name="T85" fmla="*/ 1297 h 1297"/>
              <a:gd name="T86" fmla="*/ 1025 w 1025"/>
              <a:gd name="T87" fmla="*/ 1297 h 1297"/>
              <a:gd name="T88" fmla="*/ 922 w 1025"/>
              <a:gd name="T89" fmla="*/ 1192 h 1297"/>
              <a:gd name="T90" fmla="*/ 602 w 1025"/>
              <a:gd name="T91" fmla="*/ 1192 h 1297"/>
              <a:gd name="T92" fmla="*/ 442 w 1025"/>
              <a:gd name="T93" fmla="*/ 1192 h 1297"/>
              <a:gd name="T94" fmla="*/ 410 w 1025"/>
              <a:gd name="T95" fmla="*/ 1297 h 1297"/>
              <a:gd name="T96" fmla="*/ 615 w 1025"/>
              <a:gd name="T97" fmla="*/ 1297 h 1297"/>
              <a:gd name="T98" fmla="*/ 602 w 1025"/>
              <a:gd name="T99" fmla="*/ 1192 h 1297"/>
              <a:gd name="T100" fmla="*/ 282 w 1025"/>
              <a:gd name="T101" fmla="*/ 1192 h 1297"/>
              <a:gd name="T102" fmla="*/ 122 w 1025"/>
              <a:gd name="T103" fmla="*/ 1192 h 1297"/>
              <a:gd name="T104" fmla="*/ 0 w 1025"/>
              <a:gd name="T105" fmla="*/ 1297 h 1297"/>
              <a:gd name="T106" fmla="*/ 205 w 1025"/>
              <a:gd name="T107" fmla="*/ 1297 h 1297"/>
              <a:gd name="T108" fmla="*/ 282 w 1025"/>
              <a:gd name="T109" fmla="*/ 1192 h 1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25" h="1297">
                <a:moveTo>
                  <a:pt x="900" y="596"/>
                </a:moveTo>
                <a:cubicBezTo>
                  <a:pt x="893" y="611"/>
                  <a:pt x="878" y="620"/>
                  <a:pt x="863" y="620"/>
                </a:cubicBezTo>
                <a:cubicBezTo>
                  <a:pt x="858" y="620"/>
                  <a:pt x="852" y="619"/>
                  <a:pt x="847" y="617"/>
                </a:cubicBezTo>
                <a:cubicBezTo>
                  <a:pt x="651" y="536"/>
                  <a:pt x="651" y="536"/>
                  <a:pt x="651" y="536"/>
                </a:cubicBezTo>
                <a:cubicBezTo>
                  <a:pt x="632" y="461"/>
                  <a:pt x="632" y="461"/>
                  <a:pt x="632" y="461"/>
                </a:cubicBezTo>
                <a:cubicBezTo>
                  <a:pt x="592" y="627"/>
                  <a:pt x="592" y="627"/>
                  <a:pt x="592" y="627"/>
                </a:cubicBezTo>
                <a:cubicBezTo>
                  <a:pt x="592" y="629"/>
                  <a:pt x="591" y="631"/>
                  <a:pt x="590" y="634"/>
                </a:cubicBezTo>
                <a:cubicBezTo>
                  <a:pt x="751" y="817"/>
                  <a:pt x="751" y="817"/>
                  <a:pt x="751" y="817"/>
                </a:cubicBezTo>
                <a:cubicBezTo>
                  <a:pt x="823" y="1096"/>
                  <a:pt x="823" y="1096"/>
                  <a:pt x="823" y="1096"/>
                </a:cubicBezTo>
                <a:cubicBezTo>
                  <a:pt x="831" y="1128"/>
                  <a:pt x="812" y="1160"/>
                  <a:pt x="780" y="1169"/>
                </a:cubicBezTo>
                <a:cubicBezTo>
                  <a:pt x="775" y="1170"/>
                  <a:pt x="770" y="1171"/>
                  <a:pt x="765" y="1171"/>
                </a:cubicBezTo>
                <a:cubicBezTo>
                  <a:pt x="738" y="1171"/>
                  <a:pt x="714" y="1153"/>
                  <a:pt x="707" y="1126"/>
                </a:cubicBezTo>
                <a:cubicBezTo>
                  <a:pt x="642" y="874"/>
                  <a:pt x="642" y="874"/>
                  <a:pt x="642" y="874"/>
                </a:cubicBezTo>
                <a:cubicBezTo>
                  <a:pt x="507" y="720"/>
                  <a:pt x="507" y="720"/>
                  <a:pt x="507" y="720"/>
                </a:cubicBezTo>
                <a:cubicBezTo>
                  <a:pt x="468" y="894"/>
                  <a:pt x="468" y="894"/>
                  <a:pt x="468" y="894"/>
                </a:cubicBezTo>
                <a:cubicBezTo>
                  <a:pt x="320" y="1127"/>
                  <a:pt x="320" y="1127"/>
                  <a:pt x="320" y="1127"/>
                </a:cubicBezTo>
                <a:cubicBezTo>
                  <a:pt x="309" y="1145"/>
                  <a:pt x="289" y="1154"/>
                  <a:pt x="270" y="1154"/>
                </a:cubicBezTo>
                <a:cubicBezTo>
                  <a:pt x="259" y="1154"/>
                  <a:pt x="247" y="1151"/>
                  <a:pt x="237" y="1145"/>
                </a:cubicBezTo>
                <a:cubicBezTo>
                  <a:pt x="209" y="1127"/>
                  <a:pt x="201" y="1090"/>
                  <a:pt x="219" y="1062"/>
                </a:cubicBezTo>
                <a:cubicBezTo>
                  <a:pt x="355" y="848"/>
                  <a:pt x="355" y="848"/>
                  <a:pt x="355" y="848"/>
                </a:cubicBezTo>
                <a:cubicBezTo>
                  <a:pt x="459" y="381"/>
                  <a:pt x="459" y="381"/>
                  <a:pt x="459" y="381"/>
                </a:cubicBezTo>
                <a:cubicBezTo>
                  <a:pt x="391" y="436"/>
                  <a:pt x="391" y="436"/>
                  <a:pt x="391" y="436"/>
                </a:cubicBezTo>
                <a:cubicBezTo>
                  <a:pt x="343" y="636"/>
                  <a:pt x="343" y="636"/>
                  <a:pt x="343" y="636"/>
                </a:cubicBezTo>
                <a:cubicBezTo>
                  <a:pt x="339" y="655"/>
                  <a:pt x="323" y="667"/>
                  <a:pt x="304" y="667"/>
                </a:cubicBezTo>
                <a:cubicBezTo>
                  <a:pt x="301" y="667"/>
                  <a:pt x="298" y="667"/>
                  <a:pt x="295" y="666"/>
                </a:cubicBezTo>
                <a:cubicBezTo>
                  <a:pt x="274" y="661"/>
                  <a:pt x="260" y="639"/>
                  <a:pt x="266" y="618"/>
                </a:cubicBezTo>
                <a:cubicBezTo>
                  <a:pt x="320" y="390"/>
                  <a:pt x="320" y="390"/>
                  <a:pt x="320" y="390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18" y="230"/>
                  <a:pt x="521" y="228"/>
                  <a:pt x="525" y="227"/>
                </a:cubicBezTo>
                <a:cubicBezTo>
                  <a:pt x="546" y="211"/>
                  <a:pt x="573" y="205"/>
                  <a:pt x="600" y="212"/>
                </a:cubicBezTo>
                <a:cubicBezTo>
                  <a:pt x="623" y="217"/>
                  <a:pt x="641" y="231"/>
                  <a:pt x="654" y="249"/>
                </a:cubicBezTo>
                <a:cubicBezTo>
                  <a:pt x="660" y="254"/>
                  <a:pt x="665" y="262"/>
                  <a:pt x="668" y="271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878" y="543"/>
                  <a:pt x="878" y="543"/>
                  <a:pt x="878" y="543"/>
                </a:cubicBezTo>
                <a:cubicBezTo>
                  <a:pt x="898" y="552"/>
                  <a:pt x="908" y="575"/>
                  <a:pt x="900" y="596"/>
                </a:cubicBezTo>
                <a:close/>
                <a:moveTo>
                  <a:pt x="601" y="191"/>
                </a:moveTo>
                <a:cubicBezTo>
                  <a:pt x="653" y="191"/>
                  <a:pt x="696" y="148"/>
                  <a:pt x="696" y="95"/>
                </a:cubicBezTo>
                <a:cubicBezTo>
                  <a:pt x="696" y="43"/>
                  <a:pt x="653" y="0"/>
                  <a:pt x="601" y="0"/>
                </a:cubicBezTo>
                <a:cubicBezTo>
                  <a:pt x="548" y="0"/>
                  <a:pt x="505" y="43"/>
                  <a:pt x="505" y="95"/>
                </a:cubicBezTo>
                <a:cubicBezTo>
                  <a:pt x="505" y="148"/>
                  <a:pt x="548" y="191"/>
                  <a:pt x="601" y="191"/>
                </a:cubicBezTo>
                <a:close/>
                <a:moveTo>
                  <a:pt x="922" y="1192"/>
                </a:moveTo>
                <a:cubicBezTo>
                  <a:pt x="762" y="1192"/>
                  <a:pt x="762" y="1192"/>
                  <a:pt x="762" y="1192"/>
                </a:cubicBezTo>
                <a:cubicBezTo>
                  <a:pt x="820" y="1297"/>
                  <a:pt x="820" y="1297"/>
                  <a:pt x="820" y="1297"/>
                </a:cubicBezTo>
                <a:cubicBezTo>
                  <a:pt x="1025" y="1297"/>
                  <a:pt x="1025" y="1297"/>
                  <a:pt x="1025" y="1297"/>
                </a:cubicBezTo>
                <a:lnTo>
                  <a:pt x="922" y="1192"/>
                </a:lnTo>
                <a:close/>
                <a:moveTo>
                  <a:pt x="602" y="1192"/>
                </a:moveTo>
                <a:cubicBezTo>
                  <a:pt x="442" y="1192"/>
                  <a:pt x="442" y="1192"/>
                  <a:pt x="442" y="1192"/>
                </a:cubicBezTo>
                <a:cubicBezTo>
                  <a:pt x="410" y="1297"/>
                  <a:pt x="410" y="1297"/>
                  <a:pt x="410" y="1297"/>
                </a:cubicBezTo>
                <a:cubicBezTo>
                  <a:pt x="615" y="1297"/>
                  <a:pt x="615" y="1297"/>
                  <a:pt x="615" y="1297"/>
                </a:cubicBezTo>
                <a:lnTo>
                  <a:pt x="602" y="1192"/>
                </a:lnTo>
                <a:close/>
                <a:moveTo>
                  <a:pt x="282" y="1192"/>
                </a:moveTo>
                <a:cubicBezTo>
                  <a:pt x="122" y="1192"/>
                  <a:pt x="122" y="1192"/>
                  <a:pt x="122" y="1192"/>
                </a:cubicBezTo>
                <a:cubicBezTo>
                  <a:pt x="0" y="1297"/>
                  <a:pt x="0" y="1297"/>
                  <a:pt x="0" y="1297"/>
                </a:cubicBezTo>
                <a:cubicBezTo>
                  <a:pt x="205" y="1297"/>
                  <a:pt x="205" y="1297"/>
                  <a:pt x="205" y="1297"/>
                </a:cubicBezTo>
                <a:lnTo>
                  <a:pt x="282" y="1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21" name="Group 8"/>
          <p:cNvGrpSpPr>
            <a:grpSpLocks noChangeAspect="1"/>
          </p:cNvGrpSpPr>
          <p:nvPr/>
        </p:nvGrpSpPr>
        <p:grpSpPr bwMode="auto">
          <a:xfrm>
            <a:off x="1624189" y="3657600"/>
            <a:ext cx="1291621" cy="1610750"/>
            <a:chOff x="1669" y="665"/>
            <a:chExt cx="2396" cy="298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1669" y="1150"/>
              <a:ext cx="1675" cy="2247"/>
            </a:xfrm>
            <a:custGeom>
              <a:avLst/>
              <a:gdLst>
                <a:gd name="T0" fmla="*/ 699 w 707"/>
                <a:gd name="T1" fmla="*/ 391 h 949"/>
                <a:gd name="T2" fmla="*/ 662 w 707"/>
                <a:gd name="T3" fmla="*/ 415 h 949"/>
                <a:gd name="T4" fmla="*/ 646 w 707"/>
                <a:gd name="T5" fmla="*/ 412 h 949"/>
                <a:gd name="T6" fmla="*/ 450 w 707"/>
                <a:gd name="T7" fmla="*/ 331 h 949"/>
                <a:gd name="T8" fmla="*/ 431 w 707"/>
                <a:gd name="T9" fmla="*/ 256 h 949"/>
                <a:gd name="T10" fmla="*/ 391 w 707"/>
                <a:gd name="T11" fmla="*/ 422 h 949"/>
                <a:gd name="T12" fmla="*/ 389 w 707"/>
                <a:gd name="T13" fmla="*/ 429 h 949"/>
                <a:gd name="T14" fmla="*/ 542 w 707"/>
                <a:gd name="T15" fmla="*/ 508 h 949"/>
                <a:gd name="T16" fmla="*/ 591 w 707"/>
                <a:gd name="T17" fmla="*/ 707 h 949"/>
                <a:gd name="T18" fmla="*/ 548 w 707"/>
                <a:gd name="T19" fmla="*/ 780 h 949"/>
                <a:gd name="T20" fmla="*/ 533 w 707"/>
                <a:gd name="T21" fmla="*/ 782 h 949"/>
                <a:gd name="T22" fmla="*/ 475 w 707"/>
                <a:gd name="T23" fmla="*/ 737 h 949"/>
                <a:gd name="T24" fmla="*/ 433 w 707"/>
                <a:gd name="T25" fmla="*/ 565 h 949"/>
                <a:gd name="T26" fmla="*/ 306 w 707"/>
                <a:gd name="T27" fmla="*/ 515 h 949"/>
                <a:gd name="T28" fmla="*/ 267 w 707"/>
                <a:gd name="T29" fmla="*/ 689 h 949"/>
                <a:gd name="T30" fmla="*/ 119 w 707"/>
                <a:gd name="T31" fmla="*/ 922 h 949"/>
                <a:gd name="T32" fmla="*/ 69 w 707"/>
                <a:gd name="T33" fmla="*/ 949 h 949"/>
                <a:gd name="T34" fmla="*/ 36 w 707"/>
                <a:gd name="T35" fmla="*/ 940 h 949"/>
                <a:gd name="T36" fmla="*/ 18 w 707"/>
                <a:gd name="T37" fmla="*/ 857 h 949"/>
                <a:gd name="T38" fmla="*/ 154 w 707"/>
                <a:gd name="T39" fmla="*/ 643 h 949"/>
                <a:gd name="T40" fmla="*/ 258 w 707"/>
                <a:gd name="T41" fmla="*/ 176 h 949"/>
                <a:gd name="T42" fmla="*/ 190 w 707"/>
                <a:gd name="T43" fmla="*/ 231 h 949"/>
                <a:gd name="T44" fmla="*/ 142 w 707"/>
                <a:gd name="T45" fmla="*/ 431 h 949"/>
                <a:gd name="T46" fmla="*/ 104 w 707"/>
                <a:gd name="T47" fmla="*/ 462 h 949"/>
                <a:gd name="T48" fmla="*/ 94 w 707"/>
                <a:gd name="T49" fmla="*/ 461 h 949"/>
                <a:gd name="T50" fmla="*/ 65 w 707"/>
                <a:gd name="T51" fmla="*/ 413 h 949"/>
                <a:gd name="T52" fmla="*/ 119 w 707"/>
                <a:gd name="T53" fmla="*/ 185 h 949"/>
                <a:gd name="T54" fmla="*/ 314 w 707"/>
                <a:gd name="T55" fmla="*/ 28 h 949"/>
                <a:gd name="T56" fmla="*/ 324 w 707"/>
                <a:gd name="T57" fmla="*/ 22 h 949"/>
                <a:gd name="T58" fmla="*/ 399 w 707"/>
                <a:gd name="T59" fmla="*/ 7 h 949"/>
                <a:gd name="T60" fmla="*/ 453 w 707"/>
                <a:gd name="T61" fmla="*/ 44 h 949"/>
                <a:gd name="T62" fmla="*/ 467 w 707"/>
                <a:gd name="T63" fmla="*/ 66 h 949"/>
                <a:gd name="T64" fmla="*/ 518 w 707"/>
                <a:gd name="T65" fmla="*/ 273 h 949"/>
                <a:gd name="T66" fmla="*/ 677 w 707"/>
                <a:gd name="T67" fmla="*/ 338 h 949"/>
                <a:gd name="T68" fmla="*/ 699 w 707"/>
                <a:gd name="T69" fmla="*/ 391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7" h="949">
                  <a:moveTo>
                    <a:pt x="699" y="391"/>
                  </a:moveTo>
                  <a:cubicBezTo>
                    <a:pt x="692" y="406"/>
                    <a:pt x="677" y="415"/>
                    <a:pt x="662" y="415"/>
                  </a:cubicBezTo>
                  <a:cubicBezTo>
                    <a:pt x="657" y="415"/>
                    <a:pt x="651" y="414"/>
                    <a:pt x="646" y="412"/>
                  </a:cubicBezTo>
                  <a:cubicBezTo>
                    <a:pt x="450" y="331"/>
                    <a:pt x="450" y="331"/>
                    <a:pt x="450" y="331"/>
                  </a:cubicBezTo>
                  <a:cubicBezTo>
                    <a:pt x="431" y="256"/>
                    <a:pt x="431" y="256"/>
                    <a:pt x="431" y="256"/>
                  </a:cubicBezTo>
                  <a:cubicBezTo>
                    <a:pt x="391" y="422"/>
                    <a:pt x="391" y="422"/>
                    <a:pt x="391" y="422"/>
                  </a:cubicBezTo>
                  <a:cubicBezTo>
                    <a:pt x="391" y="424"/>
                    <a:pt x="390" y="426"/>
                    <a:pt x="389" y="429"/>
                  </a:cubicBezTo>
                  <a:cubicBezTo>
                    <a:pt x="542" y="508"/>
                    <a:pt x="542" y="508"/>
                    <a:pt x="542" y="508"/>
                  </a:cubicBezTo>
                  <a:cubicBezTo>
                    <a:pt x="591" y="707"/>
                    <a:pt x="591" y="707"/>
                    <a:pt x="591" y="707"/>
                  </a:cubicBezTo>
                  <a:cubicBezTo>
                    <a:pt x="599" y="739"/>
                    <a:pt x="580" y="771"/>
                    <a:pt x="548" y="780"/>
                  </a:cubicBezTo>
                  <a:cubicBezTo>
                    <a:pt x="543" y="781"/>
                    <a:pt x="538" y="782"/>
                    <a:pt x="533" y="782"/>
                  </a:cubicBezTo>
                  <a:cubicBezTo>
                    <a:pt x="506" y="782"/>
                    <a:pt x="482" y="764"/>
                    <a:pt x="475" y="737"/>
                  </a:cubicBezTo>
                  <a:cubicBezTo>
                    <a:pt x="433" y="565"/>
                    <a:pt x="433" y="565"/>
                    <a:pt x="433" y="565"/>
                  </a:cubicBezTo>
                  <a:cubicBezTo>
                    <a:pt x="306" y="515"/>
                    <a:pt x="306" y="515"/>
                    <a:pt x="306" y="515"/>
                  </a:cubicBezTo>
                  <a:cubicBezTo>
                    <a:pt x="267" y="689"/>
                    <a:pt x="267" y="689"/>
                    <a:pt x="267" y="689"/>
                  </a:cubicBezTo>
                  <a:cubicBezTo>
                    <a:pt x="119" y="922"/>
                    <a:pt x="119" y="922"/>
                    <a:pt x="119" y="922"/>
                  </a:cubicBezTo>
                  <a:cubicBezTo>
                    <a:pt x="108" y="940"/>
                    <a:pt x="88" y="949"/>
                    <a:pt x="69" y="949"/>
                  </a:cubicBezTo>
                  <a:cubicBezTo>
                    <a:pt x="58" y="949"/>
                    <a:pt x="46" y="946"/>
                    <a:pt x="36" y="940"/>
                  </a:cubicBezTo>
                  <a:cubicBezTo>
                    <a:pt x="9" y="922"/>
                    <a:pt x="0" y="885"/>
                    <a:pt x="18" y="857"/>
                  </a:cubicBezTo>
                  <a:cubicBezTo>
                    <a:pt x="154" y="643"/>
                    <a:pt x="154" y="643"/>
                    <a:pt x="154" y="643"/>
                  </a:cubicBezTo>
                  <a:cubicBezTo>
                    <a:pt x="258" y="176"/>
                    <a:pt x="258" y="176"/>
                    <a:pt x="258" y="176"/>
                  </a:cubicBezTo>
                  <a:cubicBezTo>
                    <a:pt x="190" y="231"/>
                    <a:pt x="190" y="231"/>
                    <a:pt x="190" y="231"/>
                  </a:cubicBezTo>
                  <a:cubicBezTo>
                    <a:pt x="142" y="431"/>
                    <a:pt x="142" y="431"/>
                    <a:pt x="142" y="431"/>
                  </a:cubicBezTo>
                  <a:cubicBezTo>
                    <a:pt x="138" y="450"/>
                    <a:pt x="122" y="462"/>
                    <a:pt x="104" y="462"/>
                  </a:cubicBezTo>
                  <a:cubicBezTo>
                    <a:pt x="100" y="462"/>
                    <a:pt x="97" y="462"/>
                    <a:pt x="94" y="461"/>
                  </a:cubicBezTo>
                  <a:cubicBezTo>
                    <a:pt x="73" y="456"/>
                    <a:pt x="59" y="434"/>
                    <a:pt x="65" y="41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314" y="28"/>
                    <a:pt x="314" y="28"/>
                    <a:pt x="314" y="28"/>
                  </a:cubicBezTo>
                  <a:cubicBezTo>
                    <a:pt x="317" y="25"/>
                    <a:pt x="320" y="23"/>
                    <a:pt x="324" y="22"/>
                  </a:cubicBezTo>
                  <a:cubicBezTo>
                    <a:pt x="345" y="6"/>
                    <a:pt x="372" y="0"/>
                    <a:pt x="399" y="7"/>
                  </a:cubicBezTo>
                  <a:cubicBezTo>
                    <a:pt x="422" y="12"/>
                    <a:pt x="441" y="26"/>
                    <a:pt x="453" y="44"/>
                  </a:cubicBezTo>
                  <a:cubicBezTo>
                    <a:pt x="459" y="49"/>
                    <a:pt x="464" y="57"/>
                    <a:pt x="467" y="66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677" y="338"/>
                    <a:pt x="677" y="338"/>
                    <a:pt x="677" y="338"/>
                  </a:cubicBezTo>
                  <a:cubicBezTo>
                    <a:pt x="697" y="347"/>
                    <a:pt x="707" y="370"/>
                    <a:pt x="699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2389" y="665"/>
              <a:ext cx="453" cy="4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2705" y="3039"/>
              <a:ext cx="689" cy="6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12"/>
            <p:cNvSpPr>
              <a:spLocks noChangeArrowheads="1"/>
            </p:cNvSpPr>
            <p:nvPr/>
          </p:nvSpPr>
          <p:spPr bwMode="auto">
            <a:xfrm>
              <a:off x="3375" y="2774"/>
              <a:ext cx="690" cy="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2079" y="3300"/>
              <a:ext cx="690" cy="3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EEAD9-D205-1243-A4A8-36C36DB58902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3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064" y="1099712"/>
            <a:ext cx="4872861" cy="4036903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0672" y="1109320"/>
            <a:ext cx="4546744" cy="399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Objets</a:t>
            </a:r>
            <a:r>
              <a:rPr lang="en-US" b="1" dirty="0"/>
              <a:t> et trains</a:t>
            </a:r>
          </a:p>
        </p:txBody>
      </p:sp>
      <p:sp>
        <p:nvSpPr>
          <p:cNvPr id="5" name="Rectangle 4"/>
          <p:cNvSpPr/>
          <p:nvPr/>
        </p:nvSpPr>
        <p:spPr>
          <a:xfrm>
            <a:off x="-16625" y="5114441"/>
            <a:ext cx="4618072" cy="1403271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Placer des </a:t>
            </a:r>
            <a:r>
              <a:rPr lang="en-US" dirty="0" err="1">
                <a:solidFill>
                  <a:schemeClr val="bg1"/>
                </a:solidFill>
              </a:rPr>
              <a:t>objets</a:t>
            </a:r>
            <a:r>
              <a:rPr lang="en-US" dirty="0">
                <a:solidFill>
                  <a:schemeClr val="bg1"/>
                </a:solidFill>
              </a:rPr>
              <a:t> sur les </a:t>
            </a:r>
            <a:r>
              <a:rPr lang="en-US" dirty="0" err="1">
                <a:solidFill>
                  <a:schemeClr val="bg1"/>
                </a:solidFill>
              </a:rPr>
              <a:t>voies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ferrées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est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dangereux</a:t>
            </a:r>
            <a:r>
              <a:rPr lang="en-US" dirty="0">
                <a:solidFill>
                  <a:schemeClr val="bg1"/>
                </a:solidFill>
              </a:rPr>
              <a:t> et </a:t>
            </a:r>
            <a:r>
              <a:rPr lang="en-US" b="1" dirty="0" err="1">
                <a:solidFill>
                  <a:schemeClr val="bg1"/>
                </a:solidFill>
              </a:rPr>
              <a:t>illégal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/>
          </a:p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00672" y="5114441"/>
            <a:ext cx="4543328" cy="1403271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ED1B2E"/>
              </a:buClr>
            </a:pPr>
            <a:r>
              <a:rPr lang="en-US" dirty="0">
                <a:solidFill>
                  <a:schemeClr val="bg1"/>
                </a:solidFill>
              </a:rPr>
              <a:t>Lancer des </a:t>
            </a:r>
            <a:r>
              <a:rPr lang="en-US" dirty="0" err="1">
                <a:solidFill>
                  <a:schemeClr val="bg1"/>
                </a:solidFill>
              </a:rPr>
              <a:t>objets</a:t>
            </a:r>
            <a:r>
              <a:rPr lang="en-US" dirty="0">
                <a:solidFill>
                  <a:schemeClr val="bg1"/>
                </a:solidFill>
              </a:rPr>
              <a:t> sur les trains </a:t>
            </a:r>
            <a:r>
              <a:rPr lang="en-US" dirty="0" err="1">
                <a:solidFill>
                  <a:schemeClr val="bg1"/>
                </a:solidFill>
              </a:rPr>
              <a:t>est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également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illégal</a:t>
            </a:r>
            <a:r>
              <a:rPr lang="en-US" dirty="0">
                <a:solidFill>
                  <a:schemeClr val="bg1"/>
                </a:solidFill>
              </a:rPr>
              <a:t>. Tout </a:t>
            </a:r>
            <a:r>
              <a:rPr lang="en-US" dirty="0" err="1">
                <a:solidFill>
                  <a:schemeClr val="bg1"/>
                </a:solidFill>
              </a:rPr>
              <a:t>objet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lancé</a:t>
            </a:r>
            <a:r>
              <a:rPr lang="en-US" dirty="0">
                <a:solidFill>
                  <a:schemeClr val="bg1"/>
                </a:solidFill>
              </a:rPr>
              <a:t> sur un train </a:t>
            </a:r>
            <a:r>
              <a:rPr lang="en-US" dirty="0" err="1">
                <a:solidFill>
                  <a:schemeClr val="bg1"/>
                </a:solidFill>
              </a:rPr>
              <a:t>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mouvement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peut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rebondir</a:t>
            </a:r>
            <a:r>
              <a:rPr lang="en-US" b="1" dirty="0">
                <a:solidFill>
                  <a:schemeClr val="bg1"/>
                </a:solidFill>
              </a:rPr>
              <a:t> avec </a:t>
            </a:r>
            <a:r>
              <a:rPr lang="en-US" b="1" dirty="0" err="1">
                <a:solidFill>
                  <a:schemeClr val="bg1"/>
                </a:solidFill>
              </a:rPr>
              <a:t>une</a:t>
            </a:r>
            <a:r>
              <a:rPr lang="en-US" b="1" dirty="0">
                <a:solidFill>
                  <a:schemeClr val="bg1"/>
                </a:solidFill>
              </a:rPr>
              <a:t> force </a:t>
            </a:r>
            <a:r>
              <a:rPr lang="en-US" b="1" dirty="0" err="1">
                <a:solidFill>
                  <a:schemeClr val="bg1"/>
                </a:solidFill>
              </a:rPr>
              <a:t>potentiellement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mortelle</a:t>
            </a:r>
            <a:r>
              <a:rPr lang="en-US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riangle 2"/>
          <p:cNvSpPr/>
          <p:nvPr/>
        </p:nvSpPr>
        <p:spPr>
          <a:xfrm>
            <a:off x="1629084" y="4639663"/>
            <a:ext cx="1280160" cy="49638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angle 15"/>
          <p:cNvSpPr/>
          <p:nvPr/>
        </p:nvSpPr>
        <p:spPr>
          <a:xfrm>
            <a:off x="6361818" y="4620330"/>
            <a:ext cx="1280160" cy="49638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63819" y="1503104"/>
            <a:ext cx="3210689" cy="3210689"/>
            <a:chOff x="243109" y="1777047"/>
            <a:chExt cx="4258064" cy="425806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9" name="Straight Connector 18"/>
            <p:cNvCxnSpPr/>
            <p:nvPr/>
          </p:nvCxnSpPr>
          <p:spPr>
            <a:xfrm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EB03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EB03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5408428" y="1501000"/>
            <a:ext cx="3210689" cy="3210689"/>
            <a:chOff x="243109" y="1777047"/>
            <a:chExt cx="4258064" cy="425806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Straight Connector 22"/>
            <p:cNvCxnSpPr/>
            <p:nvPr/>
          </p:nvCxnSpPr>
          <p:spPr>
            <a:xfrm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EB03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line">
              <a:avLst/>
            </a:prstGeom>
            <a:ln w="381000">
              <a:solidFill>
                <a:srgbClr val="EB03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5539-3712-C141-9FE1-DC7BFD076A8A}" type="datetime1">
              <a:rPr lang="en-CA" smtClean="0"/>
              <a:t>2020-08-26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9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5CA9FF-4DDF-3F48-9E0A-C764518B1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818" y="4352623"/>
            <a:ext cx="1689100" cy="10287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2553C31-CEE7-3843-A293-174FC43F22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3839" y="2462219"/>
            <a:ext cx="1663700" cy="1054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6920753" cy="1103971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Lignes</a:t>
            </a:r>
            <a:r>
              <a:rPr lang="en-US" b="1" dirty="0"/>
              <a:t> </a:t>
            </a:r>
            <a:r>
              <a:rPr lang="en-US" b="1" dirty="0" err="1"/>
              <a:t>ferroviaires</a:t>
            </a:r>
            <a:r>
              <a:rPr lang="en-US" b="1" dirty="0"/>
              <a:t> </a:t>
            </a:r>
            <a:r>
              <a:rPr lang="en-US" b="1" dirty="0" err="1"/>
              <a:t>électrifiées</a:t>
            </a:r>
            <a:endParaRPr lang="en-US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5814308" y="4574084"/>
            <a:ext cx="2752725" cy="728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500" dirty="0">
                <a:solidFill>
                  <a:schemeClr val="bg1"/>
                </a:solidFill>
              </a:rPr>
              <a:t>Ne grimpez </a:t>
            </a:r>
            <a:r>
              <a:rPr lang="fr-FR" sz="1500" b="1" dirty="0">
                <a:solidFill>
                  <a:schemeClr val="bg1"/>
                </a:solidFill>
              </a:rPr>
              <a:t>jamais</a:t>
            </a:r>
            <a:r>
              <a:rPr lang="fr-FR" sz="1500" dirty="0">
                <a:solidFill>
                  <a:schemeClr val="bg1"/>
                </a:solidFill>
              </a:rPr>
              <a:t> sur les wagons ni ne jouez avec les câbles du réseau aérien.</a:t>
            </a:r>
            <a:endParaRPr lang="en-US" sz="1500" dirty="0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736081" y="3885869"/>
            <a:ext cx="2925642" cy="766322"/>
            <a:chOff x="5871299" y="3032353"/>
            <a:chExt cx="2925642" cy="766322"/>
          </a:xfrm>
        </p:grpSpPr>
        <p:sp>
          <p:nvSpPr>
            <p:cNvPr id="19" name="Text Placeholder 3"/>
            <p:cNvSpPr txBox="1">
              <a:spLocks/>
            </p:cNvSpPr>
            <p:nvPr/>
          </p:nvSpPr>
          <p:spPr>
            <a:xfrm>
              <a:off x="5871299" y="3032353"/>
              <a:ext cx="2925642" cy="76632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700" b="1" dirty="0">
                  <a:solidFill>
                    <a:schemeClr val="bg1"/>
                  </a:solidFill>
                </a:rPr>
                <a:t>De </a:t>
              </a:r>
              <a:r>
                <a:rPr lang="en-US" sz="1700" b="1" dirty="0" err="1">
                  <a:solidFill>
                    <a:schemeClr val="bg1"/>
                  </a:solidFill>
                </a:rPr>
                <a:t>l’électricité</a:t>
              </a:r>
              <a:r>
                <a:rPr lang="en-US" sz="1700" b="1" dirty="0">
                  <a:solidFill>
                    <a:schemeClr val="bg1"/>
                  </a:solidFill>
                </a:rPr>
                <a:t> haute tension </a:t>
              </a:r>
              <a:r>
                <a:rPr lang="en-US" sz="1700" b="1" dirty="0" err="1">
                  <a:solidFill>
                    <a:schemeClr val="bg1"/>
                  </a:solidFill>
                </a:rPr>
                <a:t>alimente</a:t>
              </a:r>
              <a:r>
                <a:rPr lang="en-US" sz="1700" b="1" dirty="0">
                  <a:solidFill>
                    <a:schemeClr val="bg1"/>
                  </a:solidFill>
                </a:rPr>
                <a:t> les train.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936777" y="3618959"/>
              <a:ext cx="2794687" cy="0"/>
            </a:xfrm>
            <a:prstGeom prst="line">
              <a:avLst/>
            </a:prstGeom>
            <a:ln>
              <a:solidFill>
                <a:srgbClr val="EB00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492330" y="2714002"/>
            <a:ext cx="3236614" cy="1670015"/>
            <a:chOff x="601455" y="2367051"/>
            <a:chExt cx="2766972" cy="1203430"/>
          </a:xfrm>
        </p:grpSpPr>
        <p:sp>
          <p:nvSpPr>
            <p:cNvPr id="22" name="Text Placeholder 3"/>
            <p:cNvSpPr txBox="1">
              <a:spLocks/>
            </p:cNvSpPr>
            <p:nvPr/>
          </p:nvSpPr>
          <p:spPr>
            <a:xfrm>
              <a:off x="601455" y="2367051"/>
              <a:ext cx="2766972" cy="84385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700" b="1" dirty="0">
                  <a:solidFill>
                    <a:schemeClr val="bg1"/>
                  </a:solidFill>
                  <a:latin typeface="+mj-lt"/>
                </a:rPr>
                <a:t>Un </a:t>
              </a:r>
              <a:r>
                <a:rPr lang="en-US" sz="1700" b="1" dirty="0" err="1">
                  <a:solidFill>
                    <a:schemeClr val="bg1"/>
                  </a:solidFill>
                  <a:latin typeface="+mj-lt"/>
                </a:rPr>
                <a:t>troisième</a:t>
              </a:r>
              <a:r>
                <a:rPr lang="en-US" sz="1700" b="1" dirty="0">
                  <a:solidFill>
                    <a:schemeClr val="bg1"/>
                  </a:solidFill>
                  <a:latin typeface="+mj-lt"/>
                </a:rPr>
                <a:t> rail </a:t>
              </a:r>
              <a:r>
                <a:rPr lang="en-US" sz="1700" b="1" dirty="0" err="1">
                  <a:solidFill>
                    <a:schemeClr val="bg1"/>
                  </a:solidFill>
                  <a:latin typeface="+mj-lt"/>
                </a:rPr>
                <a:t>transporte</a:t>
              </a:r>
              <a:r>
                <a:rPr lang="en-US" sz="1700" b="1" dirty="0">
                  <a:solidFill>
                    <a:schemeClr val="bg1"/>
                  </a:solidFill>
                  <a:latin typeface="+mj-lt"/>
                </a:rPr>
                <a:t> du courant haute tension qui </a:t>
              </a:r>
              <a:r>
                <a:rPr lang="en-US" sz="1700" b="1" dirty="0" err="1">
                  <a:solidFill>
                    <a:schemeClr val="bg1"/>
                  </a:solidFill>
                  <a:latin typeface="+mj-lt"/>
                </a:rPr>
                <a:t>fournit</a:t>
              </a:r>
              <a:r>
                <a:rPr lang="en-US" sz="1700" b="1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en-US" sz="1700" b="1" dirty="0" err="1">
                  <a:solidFill>
                    <a:schemeClr val="bg1"/>
                  </a:solidFill>
                  <a:latin typeface="+mj-lt"/>
                </a:rPr>
                <a:t>l’électricité</a:t>
              </a:r>
              <a:r>
                <a:rPr lang="en-US" sz="1700" b="1" dirty="0">
                  <a:solidFill>
                    <a:schemeClr val="bg1"/>
                  </a:solidFill>
                  <a:latin typeface="+mj-lt"/>
                </a:rPr>
                <a:t> au train. 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Text Placeholder 3"/>
            <p:cNvSpPr txBox="1">
              <a:spLocks/>
            </p:cNvSpPr>
            <p:nvPr/>
          </p:nvSpPr>
          <p:spPr>
            <a:xfrm>
              <a:off x="601455" y="3087890"/>
              <a:ext cx="2365749" cy="4825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5080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74930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968375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200150" indent="-285750" algn="l" defTabSz="914400" rtl="0" eaLnBrk="1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lang="en-US" sz="18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r-FR" sz="1500" dirty="0">
                  <a:solidFill>
                    <a:schemeClr val="bg1"/>
                  </a:solidFill>
                </a:rPr>
                <a:t>Ne marchez </a:t>
              </a:r>
              <a:r>
                <a:rPr lang="fr-FR" sz="1500" b="1" dirty="0">
                  <a:solidFill>
                    <a:schemeClr val="bg1"/>
                  </a:solidFill>
                </a:rPr>
                <a:t>jamais</a:t>
              </a:r>
              <a:r>
                <a:rPr lang="fr-FR" sz="1500" dirty="0">
                  <a:solidFill>
                    <a:schemeClr val="bg1"/>
                  </a:solidFill>
                </a:rPr>
                <a:t> près des voies ferrées ou entre celles-ci.</a:t>
              </a:r>
              <a:endParaRPr lang="en-US" sz="1500" dirty="0">
                <a:solidFill>
                  <a:schemeClr val="bg1"/>
                </a:solidFill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690500" y="2968377"/>
              <a:ext cx="2380725" cy="0"/>
            </a:xfrm>
            <a:prstGeom prst="line">
              <a:avLst/>
            </a:prstGeom>
            <a:ln>
              <a:solidFill>
                <a:srgbClr val="EB00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23030-45C6-8E4F-9609-1F5AA22E82F2}" type="datetime1">
              <a:rPr lang="en-CA" smtClean="0"/>
              <a:t>2020-08-26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766D56-3574-AF41-8684-E9A9F28C7D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1573" y="2189129"/>
            <a:ext cx="2565400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31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42F0B5-9EE1-384C-98F9-0C5A4EEB53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9279" y="1146193"/>
            <a:ext cx="4984721" cy="394713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F10C9D-092F-B045-9DCA-8CAA8E951D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878" y="1146192"/>
            <a:ext cx="4620549" cy="394713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-19878" y="4810539"/>
            <a:ext cx="9180503" cy="1732861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b="1" dirty="0"/>
              <a:t>Tunnels et ponts </a:t>
            </a:r>
            <a:endParaRPr lang="en-US" sz="3600" b="1" dirty="0"/>
          </a:p>
        </p:txBody>
      </p:sp>
      <p:sp>
        <p:nvSpPr>
          <p:cNvPr id="5" name="Rectangle 4"/>
          <p:cNvSpPr/>
          <p:nvPr/>
        </p:nvSpPr>
        <p:spPr>
          <a:xfrm>
            <a:off x="-16625" y="5114441"/>
            <a:ext cx="4618072" cy="1428959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Les ponts et les tunnels ferroviaires ne sont pas ouverts au public — </a:t>
            </a:r>
            <a:r>
              <a:rPr lang="fr-FR" b="1" dirty="0">
                <a:solidFill>
                  <a:schemeClr val="bg1"/>
                </a:solidFill>
              </a:rPr>
              <a:t>il est illégal d’y </a:t>
            </a:r>
            <a:r>
              <a:rPr lang="fr-CA" b="1" dirty="0">
                <a:solidFill>
                  <a:schemeClr val="bg1"/>
                </a:solidFill>
              </a:rPr>
              <a:t>être </a:t>
            </a:r>
            <a:r>
              <a:rPr lang="fr-FR" b="1" dirty="0">
                <a:solidFill>
                  <a:schemeClr val="bg1"/>
                </a:solidFill>
              </a:rPr>
              <a:t>et vous recevrez une amende si on vous y trouve.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b="1" dirty="0"/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600672" y="5114441"/>
            <a:ext cx="4543328" cy="1428959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Si vous êtes sur un pont ou dans un tunnel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et qu’un train approche, </a:t>
            </a:r>
            <a:r>
              <a:rPr lang="fr-FR" b="1" dirty="0">
                <a:solidFill>
                  <a:schemeClr val="bg1"/>
                </a:solidFill>
              </a:rPr>
              <a:t>vous serez probablement heurtés</a:t>
            </a:r>
            <a:r>
              <a:rPr lang="fr-FR" dirty="0">
                <a:solidFill>
                  <a:schemeClr val="bg1"/>
                </a:solidFill>
              </a:rPr>
              <a:t>.  Les tunnels et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les ponts offrent juste assez d’espace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pour les trains.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39B01-3092-2B44-99E0-E1AA514FBEFE}" type="datetime1">
              <a:rPr lang="en-CA" smtClean="0"/>
              <a:t>2020-08-26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183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16624" y="4811095"/>
            <a:ext cx="9159228" cy="1706618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299718" y="5568887"/>
            <a:ext cx="8540750" cy="11284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sz="1600" dirty="0"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631046" cy="1103971"/>
          </a:xfrm>
        </p:spPr>
        <p:txBody>
          <a:bodyPr>
            <a:normAutofit/>
          </a:bodyPr>
          <a:lstStyle/>
          <a:p>
            <a:r>
              <a:rPr lang="fr-FR" sz="2800" b="1"/>
              <a:t>Les trains peuvent bouger sans avertissement</a:t>
            </a:r>
            <a:endParaRPr lang="en-US" sz="3000" b="1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69342-1403-614D-9444-5D19A5784548}" type="datetime1">
              <a:rPr lang="en-CA" smtClean="0"/>
              <a:t>2020-08-26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34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065458" y="4864827"/>
            <a:ext cx="3040727" cy="1652887"/>
            <a:chOff x="3065458" y="4103069"/>
            <a:chExt cx="3040727" cy="2023048"/>
          </a:xfrm>
        </p:grpSpPr>
        <p:sp>
          <p:nvSpPr>
            <p:cNvPr id="23" name="Rectangle 22"/>
            <p:cNvSpPr/>
            <p:nvPr/>
          </p:nvSpPr>
          <p:spPr>
            <a:xfrm flipH="1">
              <a:off x="6060466" y="4103069"/>
              <a:ext cx="45719" cy="2023046"/>
            </a:xfrm>
            <a:prstGeom prst="rect">
              <a:avLst/>
            </a:prstGeom>
            <a:solidFill>
              <a:srgbClr val="EB0029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3065458" y="4108133"/>
              <a:ext cx="45719" cy="2017984"/>
            </a:xfrm>
            <a:prstGeom prst="rect">
              <a:avLst/>
            </a:prstGeom>
            <a:solidFill>
              <a:srgbClr val="EB0029">
                <a:alpha val="6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/>
          <p:cNvSpPr/>
          <p:nvPr/>
        </p:nvSpPr>
        <p:spPr>
          <a:xfrm>
            <a:off x="16540" y="5126792"/>
            <a:ext cx="30391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Ne grimpez pas sur les wagons.  Lorsqu’un train à l’arrêt commence à bouger, les wagons donnent parfois des secousses assez fortes pour vous faire tomber.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150512" y="5130273"/>
            <a:ext cx="29099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Ne restez pas trop près des 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600" dirty="0">
                <a:solidFill>
                  <a:schemeClr val="bg1"/>
                </a:solidFill>
              </a:rPr>
              <a:t>voies ferrées. L’équipement ferroviaire en porte-à-faux pourrait vous heurter et causer de graves blessures ou la mort.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139265" y="5126792"/>
            <a:ext cx="29162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bg1"/>
                </a:solidFill>
              </a:rPr>
              <a:t>Ne rampez pas sous les wagons.  Les trains peuvent bouger sans avertissement.  Vous pourriez perdre un membre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600" dirty="0">
                <a:solidFill>
                  <a:schemeClr val="bg1"/>
                </a:solidFill>
              </a:rPr>
              <a:t>ou même la vie.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1160233" y="4211673"/>
            <a:ext cx="2114225" cy="286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b="1" dirty="0">
                <a:solidFill>
                  <a:schemeClr val="bg1"/>
                </a:solidFill>
              </a:rPr>
              <a:t>Ne grimpez pas </a:t>
            </a:r>
            <a:br>
              <a:rPr lang="fr-FR" b="1" dirty="0">
                <a:solidFill>
                  <a:schemeClr val="bg1"/>
                </a:solidFill>
              </a:rPr>
            </a:br>
            <a:r>
              <a:rPr lang="fr-FR" b="1" dirty="0">
                <a:solidFill>
                  <a:schemeClr val="bg1"/>
                </a:solidFill>
              </a:rPr>
              <a:t>sur les trains</a:t>
            </a:r>
            <a:endParaRPr lang="en-US" b="1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6115050" y="4205974"/>
            <a:ext cx="1857882" cy="303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b="1" dirty="0">
                <a:solidFill>
                  <a:schemeClr val="bg1"/>
                </a:solidFill>
              </a:rPr>
              <a:t>Ne rampez pas sous les trains.</a:t>
            </a:r>
            <a:endParaRPr lang="en-US" b="1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37" name="Text Placeholder 3"/>
          <p:cNvSpPr txBox="1">
            <a:spLocks/>
          </p:cNvSpPr>
          <p:nvPr/>
        </p:nvSpPr>
        <p:spPr>
          <a:xfrm>
            <a:off x="3565358" y="4259960"/>
            <a:ext cx="2072640" cy="3034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b="1" dirty="0">
                <a:solidFill>
                  <a:schemeClr val="bg1"/>
                </a:solidFill>
              </a:rPr>
              <a:t>Ne vous approchez </a:t>
            </a:r>
            <a:br>
              <a:rPr lang="fr-FR" b="1" dirty="0">
                <a:solidFill>
                  <a:schemeClr val="bg1"/>
                </a:solidFill>
              </a:rPr>
            </a:br>
            <a:r>
              <a:rPr lang="fr-FR" b="1" dirty="0">
                <a:solidFill>
                  <a:schemeClr val="bg1"/>
                </a:solidFill>
              </a:rPr>
              <a:t>pas trop près.</a:t>
            </a:r>
            <a:endParaRPr lang="en-US" b="1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42" name="Oval 41"/>
          <p:cNvSpPr/>
          <p:nvPr/>
        </p:nvSpPr>
        <p:spPr>
          <a:xfrm>
            <a:off x="5613069" y="1633089"/>
            <a:ext cx="2459405" cy="2459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Donut 42"/>
          <p:cNvSpPr/>
          <p:nvPr/>
        </p:nvSpPr>
        <p:spPr>
          <a:xfrm>
            <a:off x="5544282" y="1564303"/>
            <a:ext cx="2596979" cy="2596979"/>
          </a:xfrm>
          <a:prstGeom prst="donut">
            <a:avLst>
              <a:gd name="adj" fmla="val 6731"/>
            </a:avLst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77113" y="1901810"/>
            <a:ext cx="1930092" cy="1922822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Oval 44"/>
          <p:cNvSpPr/>
          <p:nvPr/>
        </p:nvSpPr>
        <p:spPr>
          <a:xfrm>
            <a:off x="993702" y="1633089"/>
            <a:ext cx="2459405" cy="2459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Donut 45"/>
          <p:cNvSpPr/>
          <p:nvPr/>
        </p:nvSpPr>
        <p:spPr>
          <a:xfrm>
            <a:off x="924915" y="1564303"/>
            <a:ext cx="2596979" cy="2596979"/>
          </a:xfrm>
          <a:prstGeom prst="donut">
            <a:avLst>
              <a:gd name="adj" fmla="val 6731"/>
            </a:avLst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7" name="Picture 4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55496" y="1898175"/>
            <a:ext cx="1930092" cy="1930092"/>
          </a:xfrm>
          <a:custGeom>
            <a:avLst/>
            <a:gdLst>
              <a:gd name="connsiteX0" fmla="*/ 876112 w 1752224"/>
              <a:gd name="connsiteY0" fmla="*/ 0 h 1752224"/>
              <a:gd name="connsiteX1" fmla="*/ 1752224 w 1752224"/>
              <a:gd name="connsiteY1" fmla="*/ 876112 h 1752224"/>
              <a:gd name="connsiteX2" fmla="*/ 876112 w 1752224"/>
              <a:gd name="connsiteY2" fmla="*/ 1752224 h 1752224"/>
              <a:gd name="connsiteX3" fmla="*/ 0 w 1752224"/>
              <a:gd name="connsiteY3" fmla="*/ 876112 h 1752224"/>
              <a:gd name="connsiteX4" fmla="*/ 876112 w 1752224"/>
              <a:gd name="connsiteY4" fmla="*/ 0 h 175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224" h="1752224">
                <a:moveTo>
                  <a:pt x="876112" y="0"/>
                </a:moveTo>
                <a:cubicBezTo>
                  <a:pt x="1359975" y="0"/>
                  <a:pt x="1752224" y="392249"/>
                  <a:pt x="1752224" y="876112"/>
                </a:cubicBezTo>
                <a:cubicBezTo>
                  <a:pt x="1752224" y="1359975"/>
                  <a:pt x="1359975" y="1752224"/>
                  <a:pt x="876112" y="1752224"/>
                </a:cubicBezTo>
                <a:cubicBezTo>
                  <a:pt x="392249" y="1752224"/>
                  <a:pt x="0" y="1359975"/>
                  <a:pt x="0" y="876112"/>
                </a:cubicBezTo>
                <a:cubicBezTo>
                  <a:pt x="0" y="392249"/>
                  <a:pt x="392249" y="0"/>
                  <a:pt x="876112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Group 37"/>
          <p:cNvGrpSpPr/>
          <p:nvPr/>
        </p:nvGrpSpPr>
        <p:grpSpPr>
          <a:xfrm>
            <a:off x="1466190" y="2084680"/>
            <a:ext cx="1532523" cy="1532523"/>
            <a:chOff x="528296" y="2517244"/>
            <a:chExt cx="4258065" cy="4258063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41" name="Straight Connector 40"/>
            <p:cNvCxnSpPr/>
            <p:nvPr/>
          </p:nvCxnSpPr>
          <p:spPr>
            <a:xfrm rot="5400000" flipH="1">
              <a:off x="528297" y="2517244"/>
              <a:ext cx="4258063" cy="4258064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28296" y="2517244"/>
              <a:ext cx="4258064" cy="4258063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Oval 47"/>
          <p:cNvSpPr/>
          <p:nvPr/>
        </p:nvSpPr>
        <p:spPr>
          <a:xfrm>
            <a:off x="3110103" y="1198020"/>
            <a:ext cx="2928552" cy="29285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098522" y="2114979"/>
            <a:ext cx="1532523" cy="1532523"/>
            <a:chOff x="6096834" y="2095271"/>
            <a:chExt cx="1532523" cy="1532523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1" name="Straight Connector 50"/>
            <p:cNvCxnSpPr/>
            <p:nvPr/>
          </p:nvCxnSpPr>
          <p:spPr>
            <a:xfrm rot="5400000" flipH="1">
              <a:off x="6096834" y="2095271"/>
              <a:ext cx="1532523" cy="1532523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6096834" y="2095271"/>
              <a:ext cx="1532523" cy="1532523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Donut 48"/>
          <p:cNvSpPr/>
          <p:nvPr/>
        </p:nvSpPr>
        <p:spPr>
          <a:xfrm>
            <a:off x="3022680" y="1166783"/>
            <a:ext cx="3092370" cy="3092370"/>
          </a:xfrm>
          <a:prstGeom prst="donut">
            <a:avLst>
              <a:gd name="adj" fmla="val 6731"/>
            </a:avLst>
          </a:prstGeom>
          <a:solidFill>
            <a:schemeClr val="tx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5679" y="1526362"/>
            <a:ext cx="2298270" cy="2298270"/>
          </a:xfrm>
          <a:custGeom>
            <a:avLst/>
            <a:gdLst>
              <a:gd name="connsiteX0" fmla="*/ 1300135 w 2600270"/>
              <a:gd name="connsiteY0" fmla="*/ 0 h 2600270"/>
              <a:gd name="connsiteX1" fmla="*/ 2600270 w 2600270"/>
              <a:gd name="connsiteY1" fmla="*/ 1300135 h 2600270"/>
              <a:gd name="connsiteX2" fmla="*/ 1300135 w 2600270"/>
              <a:gd name="connsiteY2" fmla="*/ 2600270 h 2600270"/>
              <a:gd name="connsiteX3" fmla="*/ 0 w 2600270"/>
              <a:gd name="connsiteY3" fmla="*/ 1300135 h 2600270"/>
              <a:gd name="connsiteX4" fmla="*/ 1300135 w 2600270"/>
              <a:gd name="connsiteY4" fmla="*/ 0 h 260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0270" h="2600270">
                <a:moveTo>
                  <a:pt x="1300135" y="0"/>
                </a:moveTo>
                <a:cubicBezTo>
                  <a:pt x="2018179" y="0"/>
                  <a:pt x="2600270" y="582091"/>
                  <a:pt x="2600270" y="1300135"/>
                </a:cubicBezTo>
                <a:cubicBezTo>
                  <a:pt x="2600270" y="2018179"/>
                  <a:pt x="2018179" y="2600270"/>
                  <a:pt x="1300135" y="2600270"/>
                </a:cubicBezTo>
                <a:cubicBezTo>
                  <a:pt x="582091" y="2600270"/>
                  <a:pt x="0" y="2018179"/>
                  <a:pt x="0" y="1300135"/>
                </a:cubicBezTo>
                <a:cubicBezTo>
                  <a:pt x="0" y="582091"/>
                  <a:pt x="582091" y="0"/>
                  <a:pt x="1300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29"/>
          <p:cNvGrpSpPr/>
          <p:nvPr/>
        </p:nvGrpSpPr>
        <p:grpSpPr>
          <a:xfrm>
            <a:off x="3856173" y="1893893"/>
            <a:ext cx="1491011" cy="1491011"/>
            <a:chOff x="243109" y="1777047"/>
            <a:chExt cx="4258064" cy="425806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31" name="Straight Connector 30"/>
            <p:cNvCxnSpPr/>
            <p:nvPr/>
          </p:nvCxnSpPr>
          <p:spPr>
            <a:xfrm flipH="1">
              <a:off x="243109" y="1777047"/>
              <a:ext cx="4258063" cy="4258064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 flipH="1">
              <a:off x="243109" y="1777047"/>
              <a:ext cx="4258063" cy="4258064"/>
            </a:xfrm>
            <a:prstGeom prst="line">
              <a:avLst/>
            </a:prstGeom>
            <a:ln w="1905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299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35"/>
          <p:cNvSpPr txBox="1">
            <a:spLocks noGrp="1"/>
          </p:cNvSpPr>
          <p:nvPr>
            <p:ph type="title"/>
          </p:nvPr>
        </p:nvSpPr>
        <p:spPr>
          <a:xfrm>
            <a:off x="0" y="0"/>
            <a:ext cx="6457950" cy="110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en-US" b="1" dirty="0" err="1"/>
              <a:t>Calé</a:t>
            </a:r>
            <a:r>
              <a:rPr lang="en-US" b="1" dirty="0"/>
              <a:t> </a:t>
            </a:r>
            <a:r>
              <a:rPr lang="en-US" b="1" dirty="0" err="1"/>
              <a:t>ou</a:t>
            </a:r>
            <a:r>
              <a:rPr lang="en-US" b="1" dirty="0"/>
              <a:t> </a:t>
            </a:r>
            <a:r>
              <a:rPr lang="en-US" b="1" dirty="0" err="1"/>
              <a:t>bloqué</a:t>
            </a:r>
            <a:r>
              <a:rPr lang="en-US" b="1" dirty="0"/>
              <a:t>?</a:t>
            </a:r>
            <a:endParaRPr sz="5400" dirty="0"/>
          </a:p>
        </p:txBody>
      </p:sp>
      <p:sp>
        <p:nvSpPr>
          <p:cNvPr id="1007" name="Google Shape;1007;p35"/>
          <p:cNvSpPr txBox="1"/>
          <p:nvPr/>
        </p:nvSpPr>
        <p:spPr>
          <a:xfrm>
            <a:off x="109583" y="3285640"/>
            <a:ext cx="18473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009" name="Google Shape;1009;p35"/>
          <p:cNvSpPr txBox="1">
            <a:spLocks noGrp="1"/>
          </p:cNvSpPr>
          <p:nvPr>
            <p:ph type="dt" idx="10"/>
          </p:nvPr>
        </p:nvSpPr>
        <p:spPr>
          <a:xfrm>
            <a:off x="6286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2020-08-26</a:t>
            </a:r>
            <a:endParaRPr dirty="0"/>
          </a:p>
        </p:txBody>
      </p:sp>
      <p:sp>
        <p:nvSpPr>
          <p:cNvPr id="1010" name="Google Shape;1010;p35"/>
          <p:cNvSpPr txBox="1">
            <a:spLocks noGrp="1"/>
          </p:cNvSpPr>
          <p:nvPr>
            <p:ph type="ftr" idx="11"/>
          </p:nvPr>
        </p:nvSpPr>
        <p:spPr>
          <a:xfrm>
            <a:off x="3028950" y="6517712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  <a:endParaRPr dirty="0"/>
          </a:p>
        </p:txBody>
      </p:sp>
      <p:sp>
        <p:nvSpPr>
          <p:cNvPr id="1011" name="Google Shape;1011;p35"/>
          <p:cNvSpPr txBox="1">
            <a:spLocks noGrp="1"/>
          </p:cNvSpPr>
          <p:nvPr>
            <p:ph type="sldNum" idx="12"/>
          </p:nvPr>
        </p:nvSpPr>
        <p:spPr>
          <a:xfrm>
            <a:off x="64579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58DF181-495D-4643-ACDE-9D8AC86E8E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1798" y="1103971"/>
            <a:ext cx="5147733" cy="5396877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Freeform 26">
            <a:extLst>
              <a:ext uri="{FF2B5EF4-FFF2-40B4-BE49-F238E27FC236}">
                <a16:creationId xmlns:a16="http://schemas.microsoft.com/office/drawing/2014/main" id="{12467600-9B2F-684E-8CA4-48DE7D999E01}"/>
              </a:ext>
            </a:extLst>
          </p:cNvPr>
          <p:cNvSpPr/>
          <p:nvPr/>
        </p:nvSpPr>
        <p:spPr>
          <a:xfrm rot="10428001">
            <a:off x="4897075" y="3988033"/>
            <a:ext cx="2359093" cy="1371320"/>
          </a:xfrm>
          <a:custGeom>
            <a:avLst/>
            <a:gdLst>
              <a:gd name="connsiteX0" fmla="*/ 0 w 2445412"/>
              <a:gd name="connsiteY0" fmla="*/ 921007 h 1091545"/>
              <a:gd name="connsiteX1" fmla="*/ 71802 w 2445412"/>
              <a:gd name="connsiteY1" fmla="*/ 170538 h 1091545"/>
              <a:gd name="connsiteX2" fmla="*/ 1899640 w 2445412"/>
              <a:gd name="connsiteY2" fmla="*/ 170538 h 1091545"/>
              <a:gd name="connsiteX3" fmla="*/ 1899640 w 2445412"/>
              <a:gd name="connsiteY3" fmla="*/ 0 h 1091545"/>
              <a:gd name="connsiteX4" fmla="*/ 2445412 w 2445412"/>
              <a:gd name="connsiteY4" fmla="*/ 545773 h 1091545"/>
              <a:gd name="connsiteX5" fmla="*/ 1899640 w 2445412"/>
              <a:gd name="connsiteY5" fmla="*/ 1091545 h 1091545"/>
              <a:gd name="connsiteX6" fmla="*/ 1899640 w 2445412"/>
              <a:gd name="connsiteY6" fmla="*/ 921007 h 109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5412" h="1091545">
                <a:moveTo>
                  <a:pt x="0" y="921007"/>
                </a:moveTo>
                <a:lnTo>
                  <a:pt x="71802" y="170538"/>
                </a:lnTo>
                <a:lnTo>
                  <a:pt x="1899640" y="170538"/>
                </a:lnTo>
                <a:lnTo>
                  <a:pt x="1899640" y="0"/>
                </a:lnTo>
                <a:lnTo>
                  <a:pt x="2445412" y="545773"/>
                </a:lnTo>
                <a:lnTo>
                  <a:pt x="1899640" y="1091545"/>
                </a:lnTo>
                <a:lnTo>
                  <a:pt x="1899640" y="92100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415EB481-CC30-454C-BCA7-A0D36EA345BA}"/>
              </a:ext>
            </a:extLst>
          </p:cNvPr>
          <p:cNvSpPr txBox="1">
            <a:spLocks/>
          </p:cNvSpPr>
          <p:nvPr/>
        </p:nvSpPr>
        <p:spPr>
          <a:xfrm rot="21165593">
            <a:off x="5615834" y="4457890"/>
            <a:ext cx="1187709" cy="37516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kern="0" dirty="0">
                <a:solidFill>
                  <a:schemeClr val="tx1"/>
                </a:solidFill>
                <a:latin typeface="+mj-lt"/>
              </a:rPr>
              <a:t>TRAIN</a:t>
            </a:r>
          </a:p>
        </p:txBody>
      </p:sp>
    </p:spTree>
    <p:extLst>
      <p:ext uri="{BB962C8B-B14F-4D97-AF65-F5344CB8AC3E}">
        <p14:creationId xmlns:p14="http://schemas.microsoft.com/office/powerpoint/2010/main" val="10869830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3"/>
          <p:cNvSpPr txBox="1">
            <a:spLocks/>
          </p:cNvSpPr>
          <p:nvPr/>
        </p:nvSpPr>
        <p:spPr>
          <a:xfrm>
            <a:off x="457460" y="1305337"/>
            <a:ext cx="4028399" cy="1112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000" b="1" dirty="0">
                <a:solidFill>
                  <a:schemeClr val="bg1"/>
                </a:solidFill>
              </a:rPr>
              <a:t>En cas d’urgence, cherchez le numéro 1-800 et le point milliaire affichés sur ou près du signal du passage à niveau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20566" y="2709318"/>
            <a:ext cx="4313222" cy="345266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5171" y="2865693"/>
            <a:ext cx="411297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Appelez le numéro et donnez le point milliaire trouvé sur le panneau afin qu’on puisse vous trouver.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Cette information peut se trouver </a:t>
            </a:r>
            <a:r>
              <a:rPr lang="fr-FR" b="1" dirty="0">
                <a:solidFill>
                  <a:schemeClr val="bg1"/>
                </a:solidFill>
              </a:rPr>
              <a:t>au dos de la croix de Saint-André, sur le poteau de signalisation, sur le signal argenté sur le bâtiment de commande ou sur le panneau « Entrée interdite ».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Si vous ne pouvez localiser le panneau, appelez le 911 ou la police locale.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Numéro d’urgence</a:t>
            </a:r>
            <a:endParaRPr lang="en-US" b="1" dirty="0"/>
          </a:p>
        </p:txBody>
      </p:sp>
      <p:grpSp>
        <p:nvGrpSpPr>
          <p:cNvPr id="16" name="Group 15"/>
          <p:cNvGrpSpPr/>
          <p:nvPr/>
        </p:nvGrpSpPr>
        <p:grpSpPr>
          <a:xfrm>
            <a:off x="5835509" y="3321313"/>
            <a:ext cx="3150319" cy="3150316"/>
            <a:chOff x="7905846" y="6349718"/>
            <a:chExt cx="2520187" cy="252018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7" name="Oval 16"/>
            <p:cNvSpPr/>
            <p:nvPr/>
          </p:nvSpPr>
          <p:spPr>
            <a:xfrm>
              <a:off x="7972599" y="6416471"/>
              <a:ext cx="2386680" cy="23866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8180438" y="6624310"/>
              <a:ext cx="1971003" cy="1971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  <a:effectLst>
              <a:innerShdw blurRad="63500">
                <a:prstClr val="black">
                  <a:alpha val="61000"/>
                </a:prstClr>
              </a:innerShdw>
            </a:effec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indent="0" defTabSz="914400">
                <a:buClrTx/>
                <a:buFontTx/>
                <a:buNone/>
              </a:pPr>
              <a:endParaRPr lang="en-US" dirty="0" err="1">
                <a:solidFill>
                  <a:schemeClr val="tx1"/>
                </a:solidFill>
              </a:endParaRPr>
            </a:p>
          </p:txBody>
        </p:sp>
        <p:sp>
          <p:nvSpPr>
            <p:cNvPr id="23" name="Donut 22"/>
            <p:cNvSpPr/>
            <p:nvPr/>
          </p:nvSpPr>
          <p:spPr>
            <a:xfrm>
              <a:off x="7905846" y="6349718"/>
              <a:ext cx="2520187" cy="2520185"/>
            </a:xfrm>
            <a:prstGeom prst="donut">
              <a:avLst>
                <a:gd name="adj" fmla="val 6731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4506" y="6698377"/>
              <a:ext cx="1822866" cy="1822866"/>
            </a:xfrm>
            <a:custGeom>
              <a:avLst/>
              <a:gdLst>
                <a:gd name="connsiteX0" fmla="*/ 2155372 w 4310744"/>
                <a:gd name="connsiteY0" fmla="*/ 0 h 4310744"/>
                <a:gd name="connsiteX1" fmla="*/ 4310744 w 4310744"/>
                <a:gd name="connsiteY1" fmla="*/ 2155372 h 4310744"/>
                <a:gd name="connsiteX2" fmla="*/ 2155372 w 4310744"/>
                <a:gd name="connsiteY2" fmla="*/ 4310744 h 4310744"/>
                <a:gd name="connsiteX3" fmla="*/ 0 w 4310744"/>
                <a:gd name="connsiteY3" fmla="*/ 2155372 h 4310744"/>
                <a:gd name="connsiteX4" fmla="*/ 2155372 w 4310744"/>
                <a:gd name="connsiteY4" fmla="*/ 0 h 431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0744" h="4310744">
                  <a:moveTo>
                    <a:pt x="2155372" y="0"/>
                  </a:moveTo>
                  <a:cubicBezTo>
                    <a:pt x="3345751" y="0"/>
                    <a:pt x="4310744" y="964993"/>
                    <a:pt x="4310744" y="2155372"/>
                  </a:cubicBezTo>
                  <a:cubicBezTo>
                    <a:pt x="4310744" y="3345751"/>
                    <a:pt x="3345751" y="4310744"/>
                    <a:pt x="2155372" y="4310744"/>
                  </a:cubicBezTo>
                  <a:cubicBezTo>
                    <a:pt x="964993" y="4310744"/>
                    <a:pt x="0" y="3345751"/>
                    <a:pt x="0" y="2155372"/>
                  </a:cubicBezTo>
                  <a:cubicBezTo>
                    <a:pt x="0" y="964993"/>
                    <a:pt x="964993" y="0"/>
                    <a:pt x="2155372" y="0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25" name="Group 24"/>
          <p:cNvGrpSpPr/>
          <p:nvPr/>
        </p:nvGrpSpPr>
        <p:grpSpPr>
          <a:xfrm>
            <a:off x="4987612" y="1421656"/>
            <a:ext cx="3013994" cy="3013992"/>
            <a:chOff x="2122676" y="6349718"/>
            <a:chExt cx="2520187" cy="252018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6" name="Oval 25"/>
            <p:cNvSpPr/>
            <p:nvPr/>
          </p:nvSpPr>
          <p:spPr>
            <a:xfrm>
              <a:off x="2189429" y="6416471"/>
              <a:ext cx="2386680" cy="238667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2397268" y="6624310"/>
              <a:ext cx="1971003" cy="1971000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dash"/>
              <a:miter lim="800000"/>
              <a:headEnd type="none" w="med" len="med"/>
              <a:tailEnd type="none" w="med" len="med"/>
            </a:ln>
            <a:effectLst>
              <a:innerShdw blurRad="63500">
                <a:prstClr val="black">
                  <a:alpha val="61000"/>
                </a:prstClr>
              </a:innerShdw>
            </a:effec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indent="0" defTabSz="914400">
                <a:buClrTx/>
                <a:buFontTx/>
                <a:buNone/>
              </a:pPr>
              <a:endParaRPr lang="en-US" dirty="0" err="1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/>
          </p:nvSpPr>
          <p:spPr>
            <a:xfrm>
              <a:off x="2122676" y="6349718"/>
              <a:ext cx="2520187" cy="2520185"/>
            </a:xfrm>
            <a:prstGeom prst="donut">
              <a:avLst>
                <a:gd name="adj" fmla="val 6731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1704" y="6688745"/>
              <a:ext cx="1842130" cy="1842130"/>
            </a:xfrm>
            <a:custGeom>
              <a:avLst/>
              <a:gdLst>
                <a:gd name="connsiteX0" fmla="*/ 1708062 w 3416124"/>
                <a:gd name="connsiteY0" fmla="*/ 0 h 3416124"/>
                <a:gd name="connsiteX1" fmla="*/ 3416124 w 3416124"/>
                <a:gd name="connsiteY1" fmla="*/ 1708062 h 3416124"/>
                <a:gd name="connsiteX2" fmla="*/ 1708062 w 3416124"/>
                <a:gd name="connsiteY2" fmla="*/ 3416124 h 3416124"/>
                <a:gd name="connsiteX3" fmla="*/ 0 w 3416124"/>
                <a:gd name="connsiteY3" fmla="*/ 1708062 h 3416124"/>
                <a:gd name="connsiteX4" fmla="*/ 1708062 w 3416124"/>
                <a:gd name="connsiteY4" fmla="*/ 0 h 3416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6124" h="3416124">
                  <a:moveTo>
                    <a:pt x="1708062" y="0"/>
                  </a:moveTo>
                  <a:cubicBezTo>
                    <a:pt x="2651399" y="0"/>
                    <a:pt x="3416124" y="764725"/>
                    <a:pt x="3416124" y="1708062"/>
                  </a:cubicBezTo>
                  <a:cubicBezTo>
                    <a:pt x="3416124" y="2651399"/>
                    <a:pt x="2651399" y="3416124"/>
                    <a:pt x="1708062" y="3416124"/>
                  </a:cubicBezTo>
                  <a:cubicBezTo>
                    <a:pt x="764725" y="3416124"/>
                    <a:pt x="0" y="2651399"/>
                    <a:pt x="0" y="1708062"/>
                  </a:cubicBezTo>
                  <a:cubicBezTo>
                    <a:pt x="0" y="764725"/>
                    <a:pt x="764725" y="0"/>
                    <a:pt x="1708062" y="0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71A9-0C18-334F-805F-61FC690C9045}" type="datetime1">
              <a:rPr lang="en-CA" smtClean="0"/>
              <a:t>2020-08-26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36</a:t>
            </a:fld>
            <a:endParaRPr lang="en-US"/>
          </a:p>
        </p:txBody>
      </p:sp>
      <p:sp>
        <p:nvSpPr>
          <p:cNvPr id="6" name="Left Arrow 5">
            <a:extLst>
              <a:ext uri="{FF2B5EF4-FFF2-40B4-BE49-F238E27FC236}">
                <a16:creationId xmlns:a16="http://schemas.microsoft.com/office/drawing/2014/main" id="{E4D0ECFF-F7AC-FA49-B6F4-FBC221274D57}"/>
              </a:ext>
            </a:extLst>
          </p:cNvPr>
          <p:cNvSpPr/>
          <p:nvPr/>
        </p:nvSpPr>
        <p:spPr>
          <a:xfrm rot="12074585">
            <a:off x="4300969" y="1815411"/>
            <a:ext cx="2035811" cy="646053"/>
          </a:xfrm>
          <a:prstGeom prst="leftArrow">
            <a:avLst>
              <a:gd name="adj1" fmla="val 43456"/>
              <a:gd name="adj2" fmla="val 62888"/>
            </a:avLst>
          </a:prstGeom>
          <a:solidFill>
            <a:srgbClr val="EB0329"/>
          </a:solidFill>
          <a:ln>
            <a:solidFill>
              <a:srgbClr val="EB0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93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03F6263-9A2F-5D4B-A430-858D892D29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8"/>
          <a:stretch/>
        </p:blipFill>
        <p:spPr>
          <a:xfrm>
            <a:off x="4675834" y="1136745"/>
            <a:ext cx="4468166" cy="538096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6589" y="1136746"/>
            <a:ext cx="5024018" cy="5380966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173012" y="1136745"/>
            <a:ext cx="4313222" cy="970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000" b="1" dirty="0">
                <a:solidFill>
                  <a:schemeClr val="bg1"/>
                </a:solidFill>
              </a:rPr>
              <a:t>Les trains peuvent rouler sur n’importe quelle voie, n’importe quand, dans </a:t>
            </a:r>
            <a:br>
              <a:rPr lang="fr-FR" sz="2000" b="1" dirty="0">
                <a:solidFill>
                  <a:schemeClr val="bg1"/>
                </a:solidFill>
              </a:rPr>
            </a:br>
            <a:r>
              <a:rPr lang="fr-FR" sz="2000" b="1" dirty="0">
                <a:solidFill>
                  <a:schemeClr val="bg1"/>
                </a:solidFill>
              </a:rPr>
              <a:t>les deux directions et peuvent être </a:t>
            </a:r>
            <a:br>
              <a:rPr lang="fr-FR" sz="2000" b="1" dirty="0">
                <a:solidFill>
                  <a:schemeClr val="bg1"/>
                </a:solidFill>
              </a:rPr>
            </a:br>
            <a:r>
              <a:rPr lang="fr-FR" sz="2000" b="1" dirty="0">
                <a:solidFill>
                  <a:schemeClr val="bg1"/>
                </a:solidFill>
              </a:rPr>
              <a:t>très silencieux.</a:t>
            </a:r>
            <a:endParaRPr lang="en-CA" sz="2000" b="1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31641" y="2389300"/>
            <a:ext cx="4313222" cy="3983335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1764" y="2503530"/>
            <a:ext cx="411297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Suivez tous les panneaux, avertissements 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600" dirty="0">
                <a:solidFill>
                  <a:schemeClr val="bg1"/>
                </a:solidFill>
              </a:rPr>
              <a:t>et signaux.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Entrez et sortez toujours du quai aux 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600" dirty="0">
                <a:solidFill>
                  <a:schemeClr val="bg1"/>
                </a:solidFill>
              </a:rPr>
              <a:t>endroits désignés.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Restez bien à l’arrière des marques peintes ou des bords surélevés du quai – ce ne sont pas tous les trains qui s’arrêtent à toutes 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600" dirty="0">
                <a:solidFill>
                  <a:schemeClr val="bg1"/>
                </a:solidFill>
              </a:rPr>
              <a:t>les gares.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Ne descendez jamais sur les voies ferrées </a:t>
            </a:r>
            <a:br>
              <a:rPr lang="fr-FR" sz="1600" dirty="0">
                <a:solidFill>
                  <a:schemeClr val="bg1"/>
                </a:solidFill>
              </a:rPr>
            </a:br>
            <a:r>
              <a:rPr lang="fr-FR" sz="1600" dirty="0">
                <a:solidFill>
                  <a:schemeClr val="bg1"/>
                </a:solidFill>
              </a:rPr>
              <a:t>– elles pourraient être électrifiées.  Si vous laissez tomber quelque chose, alertez un chef de gare, un agent de police ou un membre du personnel de la compagnie.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853082" cy="1103971"/>
          </a:xfrm>
        </p:spPr>
        <p:txBody>
          <a:bodyPr>
            <a:normAutofit/>
          </a:bodyPr>
          <a:lstStyle/>
          <a:p>
            <a:r>
              <a:rPr lang="fr-FR" sz="3300" b="1" dirty="0"/>
              <a:t>Trains de voyageurs – Le quai</a:t>
            </a:r>
            <a:endParaRPr lang="en-US" sz="33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8E771-EB02-2E47-8248-DDF1B9B70603}" type="datetime1">
              <a:rPr lang="en-CA" smtClean="0"/>
              <a:t>2020-08-26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8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625" y="1132114"/>
            <a:ext cx="9160625" cy="541374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6589" y="1117873"/>
            <a:ext cx="5024018" cy="5427983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16590" y="1132113"/>
            <a:ext cx="4712767" cy="5413741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131641" y="1326246"/>
            <a:ext cx="4313222" cy="970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None/>
            </a:pPr>
            <a:r>
              <a:rPr lang="en-US" sz="2000" b="1" dirty="0" err="1">
                <a:solidFill>
                  <a:schemeClr val="bg1"/>
                </a:solidFill>
              </a:rPr>
              <a:t>Soyez</a:t>
            </a:r>
            <a:r>
              <a:rPr lang="en-US" sz="2000" b="1" dirty="0">
                <a:solidFill>
                  <a:schemeClr val="bg1"/>
                </a:solidFill>
              </a:rPr>
              <a:t> prudent en </a:t>
            </a:r>
            <a:r>
              <a:rPr lang="en-US" sz="2000" b="1" dirty="0" err="1">
                <a:solidFill>
                  <a:schemeClr val="bg1"/>
                </a:solidFill>
              </a:rPr>
              <a:t>montant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ou</a:t>
            </a:r>
            <a:r>
              <a:rPr lang="en-US" sz="2000" b="1" dirty="0">
                <a:solidFill>
                  <a:schemeClr val="bg1"/>
                </a:solidFill>
              </a:rPr>
              <a:t> descendant du train </a:t>
            </a:r>
            <a:r>
              <a:rPr lang="mr-IN" sz="2000" b="1" dirty="0">
                <a:solidFill>
                  <a:schemeClr val="bg1"/>
                </a:solidFill>
              </a:rPr>
              <a:t>–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il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peut</a:t>
            </a:r>
            <a:r>
              <a:rPr lang="en-US" sz="2000" b="1" dirty="0">
                <a:solidFill>
                  <a:schemeClr val="bg1"/>
                </a:solidFill>
              </a:rPr>
              <a:t> y </a:t>
            </a:r>
            <a:r>
              <a:rPr lang="en-US" sz="2000" b="1" dirty="0" err="1">
                <a:solidFill>
                  <a:schemeClr val="bg1"/>
                </a:solidFill>
              </a:rPr>
              <a:t>avoir</a:t>
            </a:r>
            <a:r>
              <a:rPr lang="en-US" sz="2000" b="1" dirty="0">
                <a:solidFill>
                  <a:schemeClr val="bg1"/>
                </a:solidFill>
              </a:rPr>
              <a:t> des marches </a:t>
            </a:r>
            <a:r>
              <a:rPr lang="en-US" sz="2000" b="1" dirty="0" err="1">
                <a:solidFill>
                  <a:schemeClr val="bg1"/>
                </a:solidFill>
              </a:rPr>
              <a:t>ou</a:t>
            </a:r>
            <a:r>
              <a:rPr lang="en-US" sz="2000" b="1" dirty="0">
                <a:solidFill>
                  <a:schemeClr val="bg1"/>
                </a:solidFill>
              </a:rPr>
              <a:t> un </a:t>
            </a:r>
            <a:r>
              <a:rPr lang="en-US" sz="2000" b="1" dirty="0" err="1">
                <a:solidFill>
                  <a:schemeClr val="bg1"/>
                </a:solidFill>
              </a:rPr>
              <a:t>écart</a:t>
            </a:r>
            <a:r>
              <a:rPr lang="en-US" sz="2000" b="1" dirty="0">
                <a:solidFill>
                  <a:schemeClr val="bg1"/>
                </a:solidFill>
              </a:rPr>
              <a:t> entre le train et le </a:t>
            </a:r>
            <a:r>
              <a:rPr lang="en-US" sz="2000" b="1" dirty="0" err="1">
                <a:solidFill>
                  <a:schemeClr val="bg1"/>
                </a:solidFill>
              </a:rPr>
              <a:t>quai</a:t>
            </a:r>
            <a:r>
              <a:rPr lang="en-US" sz="2000" b="1" dirty="0">
                <a:solidFill>
                  <a:schemeClr val="bg1"/>
                </a:solidFill>
              </a:rPr>
              <a:t> de </a:t>
            </a:r>
            <a:r>
              <a:rPr lang="en-US" sz="2000" b="1" dirty="0" err="1">
                <a:solidFill>
                  <a:schemeClr val="bg1"/>
                </a:solidFill>
              </a:rPr>
              <a:t>gare</a:t>
            </a:r>
            <a:r>
              <a:rPr lang="en-US" sz="20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31641" y="2573291"/>
            <a:ext cx="4313222" cy="373584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1764" y="2708151"/>
            <a:ext cx="411297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bord</a:t>
            </a:r>
            <a:r>
              <a:rPr lang="en-US" dirty="0">
                <a:solidFill>
                  <a:schemeClr val="bg1"/>
                </a:solidFill>
              </a:rPr>
              <a:t> du train, </a:t>
            </a:r>
            <a:r>
              <a:rPr lang="en-US" dirty="0" err="1">
                <a:solidFill>
                  <a:schemeClr val="bg1"/>
                </a:solidFill>
              </a:rPr>
              <a:t>tenez-vous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bien</a:t>
            </a:r>
            <a:r>
              <a:rPr lang="en-US" dirty="0">
                <a:solidFill>
                  <a:schemeClr val="bg1"/>
                </a:solidFill>
              </a:rPr>
              <a:t> aux </a:t>
            </a:r>
            <a:r>
              <a:rPr lang="en-US" dirty="0" err="1">
                <a:solidFill>
                  <a:schemeClr val="bg1"/>
                </a:solidFill>
              </a:rPr>
              <a:t>poteaux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ou</a:t>
            </a:r>
            <a:r>
              <a:rPr lang="en-US" dirty="0">
                <a:solidFill>
                  <a:schemeClr val="bg1"/>
                </a:solidFill>
              </a:rPr>
              <a:t> aux </a:t>
            </a:r>
            <a:r>
              <a:rPr lang="en-US" dirty="0" err="1">
                <a:solidFill>
                  <a:schemeClr val="bg1"/>
                </a:solidFill>
              </a:rPr>
              <a:t>sièges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Écoutez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attentivement</a:t>
            </a:r>
            <a:r>
              <a:rPr lang="en-US" dirty="0">
                <a:solidFill>
                  <a:schemeClr val="bg1"/>
                </a:solidFill>
              </a:rPr>
              <a:t> les instructions du chef de train </a:t>
            </a:r>
            <a:r>
              <a:rPr lang="en-US" dirty="0" err="1">
                <a:solidFill>
                  <a:schemeClr val="bg1"/>
                </a:solidFill>
              </a:rPr>
              <a:t>ou</a:t>
            </a:r>
            <a:r>
              <a:rPr lang="en-US" dirty="0">
                <a:solidFill>
                  <a:schemeClr val="bg1"/>
                </a:solidFill>
              </a:rPr>
              <a:t> de </a:t>
            </a:r>
            <a:r>
              <a:rPr lang="en-US" dirty="0" err="1">
                <a:solidFill>
                  <a:schemeClr val="bg1"/>
                </a:solidFill>
              </a:rPr>
              <a:t>l’opérateur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Tenez</a:t>
            </a:r>
            <a:r>
              <a:rPr lang="en-US" dirty="0">
                <a:solidFill>
                  <a:schemeClr val="bg1"/>
                </a:solidFill>
              </a:rPr>
              <a:t> les </a:t>
            </a:r>
            <a:r>
              <a:rPr lang="en-US" dirty="0" err="1">
                <a:solidFill>
                  <a:schemeClr val="bg1"/>
                </a:solidFill>
              </a:rPr>
              <a:t>enfants</a:t>
            </a:r>
            <a:r>
              <a:rPr lang="en-US" dirty="0">
                <a:solidFill>
                  <a:schemeClr val="bg1"/>
                </a:solidFill>
              </a:rPr>
              <a:t> par la main </a:t>
            </a:r>
            <a:r>
              <a:rPr lang="en-US" dirty="0" err="1">
                <a:solidFill>
                  <a:schemeClr val="bg1"/>
                </a:solidFill>
              </a:rPr>
              <a:t>lorsque</a:t>
            </a:r>
            <a:r>
              <a:rPr lang="en-US" dirty="0">
                <a:solidFill>
                  <a:schemeClr val="bg1"/>
                </a:solidFill>
              </a:rPr>
              <a:t> le train </a:t>
            </a:r>
            <a:r>
              <a:rPr lang="en-US" dirty="0" err="1">
                <a:solidFill>
                  <a:schemeClr val="bg1"/>
                </a:solidFill>
              </a:rPr>
              <a:t>est</a:t>
            </a:r>
            <a:r>
              <a:rPr lang="en-US" dirty="0">
                <a:solidFill>
                  <a:schemeClr val="bg1"/>
                </a:solidFill>
              </a:rPr>
              <a:t> en </a:t>
            </a:r>
            <a:r>
              <a:rPr lang="en-US" dirty="0" err="1">
                <a:solidFill>
                  <a:schemeClr val="bg1"/>
                </a:solidFill>
              </a:rPr>
              <a:t>mouvement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Respectez</a:t>
            </a:r>
            <a:r>
              <a:rPr lang="en-US" dirty="0">
                <a:solidFill>
                  <a:schemeClr val="bg1"/>
                </a:solidFill>
              </a:rPr>
              <a:t> les </a:t>
            </a:r>
            <a:r>
              <a:rPr lang="en-US" dirty="0" err="1">
                <a:solidFill>
                  <a:schemeClr val="bg1"/>
                </a:solidFill>
              </a:rPr>
              <a:t>panneaux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signalant</a:t>
            </a:r>
            <a:r>
              <a:rPr lang="en-US" dirty="0">
                <a:solidFill>
                  <a:schemeClr val="bg1"/>
                </a:solidFill>
              </a:rPr>
              <a:t> les </a:t>
            </a:r>
            <a:r>
              <a:rPr lang="en-US" dirty="0" err="1">
                <a:solidFill>
                  <a:schemeClr val="bg1"/>
                </a:solidFill>
              </a:rPr>
              <a:t>endroits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désignés</a:t>
            </a:r>
            <a:r>
              <a:rPr lang="en-US" dirty="0">
                <a:solidFill>
                  <a:schemeClr val="bg1"/>
                </a:solidFill>
              </a:rPr>
              <a:t> pour traverser les </a:t>
            </a:r>
            <a:r>
              <a:rPr lang="en-US" dirty="0" err="1">
                <a:solidFill>
                  <a:schemeClr val="bg1"/>
                </a:solidFill>
              </a:rPr>
              <a:t>voies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ferrées</a:t>
            </a:r>
            <a:r>
              <a:rPr lang="en-US" dirty="0">
                <a:solidFill>
                  <a:schemeClr val="bg1"/>
                </a:solidFill>
              </a:rPr>
              <a:t> de fa</a:t>
            </a:r>
            <a:r>
              <a:rPr lang="fr-CA" dirty="0" err="1">
                <a:solidFill>
                  <a:schemeClr val="bg1"/>
                </a:solidFill>
              </a:rPr>
              <a:t>çon</a:t>
            </a:r>
            <a:r>
              <a:rPr lang="fr-CA" dirty="0">
                <a:solidFill>
                  <a:schemeClr val="bg1"/>
                </a:solidFill>
              </a:rPr>
              <a:t> sécuritaire </a:t>
            </a:r>
            <a:r>
              <a:rPr lang="en-US" dirty="0">
                <a:solidFill>
                  <a:schemeClr val="bg1"/>
                </a:solidFill>
              </a:rPr>
              <a:t>— le faire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tout </a:t>
            </a:r>
            <a:r>
              <a:rPr lang="en-US" dirty="0" err="1">
                <a:solidFill>
                  <a:schemeClr val="bg1"/>
                </a:solidFill>
              </a:rPr>
              <a:t>autre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endroit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est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dangereux</a:t>
            </a:r>
            <a:r>
              <a:rPr lang="en-US" dirty="0">
                <a:solidFill>
                  <a:schemeClr val="bg1"/>
                </a:solidFill>
              </a:rPr>
              <a:t> et </a:t>
            </a:r>
            <a:r>
              <a:rPr lang="en-US" dirty="0" err="1">
                <a:solidFill>
                  <a:schemeClr val="bg1"/>
                </a:solidFill>
              </a:rPr>
              <a:t>illégal</a:t>
            </a:r>
            <a:r>
              <a:rPr lang="en-US" dirty="0">
                <a:solidFill>
                  <a:schemeClr val="bg1"/>
                </a:solidFill>
              </a:rPr>
              <a:t>..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655860" cy="1103971"/>
          </a:xfrm>
        </p:spPr>
        <p:txBody>
          <a:bodyPr>
            <a:normAutofit/>
          </a:bodyPr>
          <a:lstStyle/>
          <a:p>
            <a:r>
              <a:rPr lang="en-US" sz="3200" b="1" dirty="0" err="1"/>
              <a:t>Embarquement</a:t>
            </a:r>
            <a:r>
              <a:rPr lang="en-US" sz="3200" b="1" dirty="0"/>
              <a:t>, transport et </a:t>
            </a:r>
            <a:r>
              <a:rPr lang="en-US" sz="3200" b="1" dirty="0" err="1"/>
              <a:t>débarquement</a:t>
            </a:r>
            <a:endParaRPr lang="en-US" sz="3200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6CD3-3F39-0C46-9EEF-18F6B4A7B5D3}" type="datetime1">
              <a:rPr lang="en-CA" smtClean="0"/>
              <a:t>2020-08-26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25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57B92F8-219B-7A49-9B81-2D357222FB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592692" y="1966405"/>
            <a:ext cx="5416431" cy="368618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6589" y="1117873"/>
            <a:ext cx="5845890" cy="5427983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16590" y="1132113"/>
            <a:ext cx="5483722" cy="5413741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599471" y="1317850"/>
            <a:ext cx="4313222" cy="5139869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72421" y="1541227"/>
            <a:ext cx="411297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sz="1700" dirty="0" err="1">
                <a:solidFill>
                  <a:schemeClr val="bg1"/>
                </a:solidFill>
              </a:rPr>
              <a:t>Traversez</a:t>
            </a:r>
            <a:r>
              <a:rPr lang="en-US" sz="1700" dirty="0">
                <a:solidFill>
                  <a:schemeClr val="bg1"/>
                </a:solidFill>
              </a:rPr>
              <a:t> les </a:t>
            </a:r>
            <a:r>
              <a:rPr lang="en-US" sz="1700" dirty="0" err="1">
                <a:solidFill>
                  <a:schemeClr val="bg1"/>
                </a:solidFill>
              </a:rPr>
              <a:t>voies</a:t>
            </a:r>
            <a:r>
              <a:rPr lang="en-US" sz="1700" dirty="0">
                <a:solidFill>
                  <a:schemeClr val="bg1"/>
                </a:solidFill>
              </a:rPr>
              <a:t> de trains </a:t>
            </a:r>
            <a:r>
              <a:rPr lang="en-US" sz="1700" dirty="0" err="1">
                <a:solidFill>
                  <a:schemeClr val="bg1"/>
                </a:solidFill>
              </a:rPr>
              <a:t>légers</a:t>
            </a:r>
            <a:r>
              <a:rPr lang="en-US" sz="1700" dirty="0">
                <a:solidFill>
                  <a:schemeClr val="bg1"/>
                </a:solidFill>
              </a:rPr>
              <a:t> et tramways </a:t>
            </a:r>
            <a:r>
              <a:rPr lang="en-US" sz="1700" dirty="0" err="1">
                <a:solidFill>
                  <a:schemeClr val="bg1"/>
                </a:solidFill>
              </a:rPr>
              <a:t>seulement</a:t>
            </a:r>
            <a:r>
              <a:rPr lang="en-US" sz="1700" dirty="0">
                <a:solidFill>
                  <a:schemeClr val="bg1"/>
                </a:solidFill>
              </a:rPr>
              <a:t> aux passages </a:t>
            </a:r>
            <a:r>
              <a:rPr lang="en-US" sz="1700" dirty="0" err="1">
                <a:solidFill>
                  <a:schemeClr val="bg1"/>
                </a:solidFill>
              </a:rPr>
              <a:t>désignés</a:t>
            </a:r>
            <a:r>
              <a:rPr lang="en-US" sz="1700" dirty="0">
                <a:solidFill>
                  <a:schemeClr val="bg1"/>
                </a:solidFill>
              </a:rPr>
              <a:t>, et </a:t>
            </a:r>
            <a:r>
              <a:rPr lang="en-US" sz="1700" dirty="0" err="1">
                <a:solidFill>
                  <a:schemeClr val="bg1"/>
                </a:solidFill>
              </a:rPr>
              <a:t>respectez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tous</a:t>
            </a:r>
            <a:r>
              <a:rPr lang="en-US" sz="1700" dirty="0">
                <a:solidFill>
                  <a:schemeClr val="bg1"/>
                </a:solidFill>
              </a:rPr>
              <a:t> les </a:t>
            </a:r>
            <a:r>
              <a:rPr lang="en-US" sz="1700" dirty="0" err="1">
                <a:solidFill>
                  <a:schemeClr val="bg1"/>
                </a:solidFill>
              </a:rPr>
              <a:t>panneaux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d’avertissement</a:t>
            </a:r>
            <a:r>
              <a:rPr lang="en-US" sz="1700" dirty="0">
                <a:solidFill>
                  <a:schemeClr val="bg1"/>
                </a:solidFill>
              </a:rPr>
              <a:t>, la </a:t>
            </a:r>
            <a:r>
              <a:rPr lang="en-US" sz="1700" dirty="0" err="1">
                <a:solidFill>
                  <a:schemeClr val="bg1"/>
                </a:solidFill>
              </a:rPr>
              <a:t>signalisation</a:t>
            </a:r>
            <a:r>
              <a:rPr lang="en-US" sz="1700" dirty="0">
                <a:solidFill>
                  <a:schemeClr val="bg1"/>
                </a:solidFill>
              </a:rPr>
              <a:t> et les </a:t>
            </a:r>
            <a:r>
              <a:rPr lang="en-US" sz="1700" dirty="0" err="1">
                <a:solidFill>
                  <a:schemeClr val="bg1"/>
                </a:solidFill>
              </a:rPr>
              <a:t>voyants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lumineux</a:t>
            </a:r>
            <a:r>
              <a:rPr lang="en-US" sz="1700" dirty="0">
                <a:solidFill>
                  <a:schemeClr val="bg1"/>
                </a:solidFill>
              </a:rPr>
              <a:t>.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</a:rPr>
              <a:t>Attention de ne pas marcher </a:t>
            </a:r>
            <a:r>
              <a:rPr lang="en-US" sz="1700" dirty="0" err="1">
                <a:solidFill>
                  <a:schemeClr val="bg1"/>
                </a:solidFill>
              </a:rPr>
              <a:t>ou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circuler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à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vélo</a:t>
            </a:r>
            <a:r>
              <a:rPr lang="en-US" sz="1700" dirty="0">
                <a:solidFill>
                  <a:schemeClr val="bg1"/>
                </a:solidFill>
              </a:rPr>
              <a:t> le long de rails. 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</a:rPr>
              <a:t>En </a:t>
            </a:r>
            <a:r>
              <a:rPr lang="en-US" sz="1700" dirty="0" err="1">
                <a:solidFill>
                  <a:schemeClr val="bg1"/>
                </a:solidFill>
              </a:rPr>
              <a:t>vélo</a:t>
            </a:r>
            <a:r>
              <a:rPr lang="en-US" sz="1700" dirty="0">
                <a:solidFill>
                  <a:schemeClr val="bg1"/>
                </a:solidFill>
              </a:rPr>
              <a:t>, </a:t>
            </a:r>
            <a:r>
              <a:rPr lang="en-US" sz="1700" dirty="0" err="1">
                <a:solidFill>
                  <a:schemeClr val="bg1"/>
                </a:solidFill>
              </a:rPr>
              <a:t>traversez</a:t>
            </a:r>
            <a:r>
              <a:rPr lang="en-US" sz="1700" dirty="0">
                <a:solidFill>
                  <a:schemeClr val="bg1"/>
                </a:solidFill>
              </a:rPr>
              <a:t> les rails en </a:t>
            </a:r>
            <a:r>
              <a:rPr lang="en-US" sz="1700" dirty="0" err="1">
                <a:solidFill>
                  <a:schemeClr val="bg1"/>
                </a:solidFill>
              </a:rPr>
              <a:t>marchant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à</a:t>
            </a:r>
            <a:r>
              <a:rPr lang="en-US" sz="1700" dirty="0">
                <a:solidFill>
                  <a:schemeClr val="bg1"/>
                </a:solidFill>
              </a:rPr>
              <a:t> c</a:t>
            </a:r>
            <a:r>
              <a:rPr lang="fr-CA" sz="1700" dirty="0">
                <a:solidFill>
                  <a:schemeClr val="bg1"/>
                </a:solidFill>
              </a:rPr>
              <a:t>ôté de votre vélo, à un angle de 90 degrés.</a:t>
            </a:r>
            <a:endParaRPr lang="en-US" sz="1700" dirty="0">
              <a:solidFill>
                <a:schemeClr val="bg1"/>
              </a:solidFill>
            </a:endParaRP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chemeClr val="bg1"/>
                </a:solidFill>
              </a:rPr>
              <a:t>Ne </a:t>
            </a:r>
            <a:r>
              <a:rPr lang="en-US" sz="1700" dirty="0" err="1">
                <a:solidFill>
                  <a:schemeClr val="bg1"/>
                </a:solidFill>
              </a:rPr>
              <a:t>courez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jamais</a:t>
            </a:r>
            <a:r>
              <a:rPr lang="en-US" sz="1700" dirty="0">
                <a:solidFill>
                  <a:schemeClr val="bg1"/>
                </a:solidFill>
              </a:rPr>
              <a:t> pour </a:t>
            </a:r>
            <a:r>
              <a:rPr lang="en-US" sz="1700" dirty="0" err="1">
                <a:solidFill>
                  <a:schemeClr val="bg1"/>
                </a:solidFill>
              </a:rPr>
              <a:t>rattraper</a:t>
            </a:r>
            <a:r>
              <a:rPr lang="en-US" sz="1700" dirty="0">
                <a:solidFill>
                  <a:schemeClr val="bg1"/>
                </a:solidFill>
              </a:rPr>
              <a:t> le train </a:t>
            </a:r>
            <a:r>
              <a:rPr lang="en-US" sz="1700" dirty="0" err="1">
                <a:solidFill>
                  <a:schemeClr val="bg1"/>
                </a:solidFill>
              </a:rPr>
              <a:t>ou</a:t>
            </a:r>
            <a:r>
              <a:rPr lang="en-US" sz="1700" dirty="0">
                <a:solidFill>
                  <a:schemeClr val="bg1"/>
                </a:solidFill>
              </a:rPr>
              <a:t> le tramway, et </a:t>
            </a:r>
            <a:r>
              <a:rPr lang="en-US" sz="1700" dirty="0" err="1">
                <a:solidFill>
                  <a:schemeClr val="bg1"/>
                </a:solidFill>
              </a:rPr>
              <a:t>n’essayez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jamais</a:t>
            </a:r>
            <a:r>
              <a:rPr lang="en-US" sz="1700" dirty="0">
                <a:solidFill>
                  <a:schemeClr val="bg1"/>
                </a:solidFill>
              </a:rPr>
              <a:t> de </a:t>
            </a:r>
            <a:r>
              <a:rPr lang="en-US" sz="1700" dirty="0" err="1">
                <a:solidFill>
                  <a:schemeClr val="bg1"/>
                </a:solidFill>
              </a:rPr>
              <a:t>monter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à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bord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lorsqu’en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mouvement</a:t>
            </a:r>
            <a:r>
              <a:rPr lang="en-US" sz="1700" dirty="0">
                <a:solidFill>
                  <a:schemeClr val="bg1"/>
                </a:solidFill>
              </a:rPr>
              <a:t>. </a:t>
            </a:r>
          </a:p>
          <a:p>
            <a:pPr marL="285750" indent="-285750">
              <a:spcAft>
                <a:spcPts val="12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en-US" sz="1700" dirty="0" err="1">
                <a:solidFill>
                  <a:schemeClr val="bg1"/>
                </a:solidFill>
              </a:rPr>
              <a:t>Faites</a:t>
            </a:r>
            <a:r>
              <a:rPr lang="en-US" sz="1700" dirty="0">
                <a:solidFill>
                  <a:schemeClr val="bg1"/>
                </a:solidFill>
              </a:rPr>
              <a:t> attention </a:t>
            </a:r>
            <a:r>
              <a:rPr lang="en-US" sz="1700" dirty="0" err="1">
                <a:solidFill>
                  <a:schemeClr val="bg1"/>
                </a:solidFill>
              </a:rPr>
              <a:t>à</a:t>
            </a:r>
            <a:r>
              <a:rPr lang="en-US" sz="1700" dirty="0">
                <a:solidFill>
                  <a:schemeClr val="bg1"/>
                </a:solidFill>
              </a:rPr>
              <a:t> la </a:t>
            </a:r>
            <a:r>
              <a:rPr lang="en-US" sz="1700" dirty="0" err="1">
                <a:solidFill>
                  <a:schemeClr val="bg1"/>
                </a:solidFill>
              </a:rPr>
              <a:t>marche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quand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vous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en-US" sz="1700" dirty="0" err="1">
                <a:solidFill>
                  <a:schemeClr val="bg1"/>
                </a:solidFill>
              </a:rPr>
              <a:t>montez</a:t>
            </a:r>
            <a:r>
              <a:rPr lang="en-US" sz="1700" dirty="0">
                <a:solidFill>
                  <a:schemeClr val="bg1"/>
                </a:solidFill>
              </a:rPr>
              <a:t> et </a:t>
            </a:r>
            <a:r>
              <a:rPr lang="en-US" sz="1700" dirty="0" err="1">
                <a:solidFill>
                  <a:schemeClr val="bg1"/>
                </a:solidFill>
              </a:rPr>
              <a:t>descendes</a:t>
            </a:r>
            <a:r>
              <a:rPr lang="en-US" sz="1700" dirty="0">
                <a:solidFill>
                  <a:schemeClr val="bg1"/>
                </a:solidFill>
              </a:rPr>
              <a:t> du train </a:t>
            </a:r>
            <a:r>
              <a:rPr lang="en-US" sz="1700" dirty="0" err="1">
                <a:solidFill>
                  <a:schemeClr val="bg1"/>
                </a:solidFill>
              </a:rPr>
              <a:t>ou</a:t>
            </a:r>
            <a:r>
              <a:rPr lang="en-US" sz="1700" dirty="0">
                <a:solidFill>
                  <a:schemeClr val="bg1"/>
                </a:solidFill>
              </a:rPr>
              <a:t> du tramway.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Trains </a:t>
            </a:r>
            <a:r>
              <a:rPr lang="en-US" sz="3200" b="1" dirty="0" err="1"/>
              <a:t>légers</a:t>
            </a:r>
            <a:r>
              <a:rPr lang="en-US" sz="3200" b="1" dirty="0"/>
              <a:t> et tramways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B6CD3-3F39-0C46-9EEF-18F6B4A7B5D3}" type="datetime1">
              <a:rPr lang="en-CA" smtClean="0"/>
              <a:t>2020-08-26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4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Notre but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925" y="4334138"/>
            <a:ext cx="8058150" cy="1884219"/>
          </a:xfrm>
        </p:spPr>
        <p:txBody>
          <a:bodyPr>
            <a:normAutofit/>
          </a:bodyPr>
          <a:lstStyle/>
          <a:p>
            <a:pPr>
              <a:buClr>
                <a:srgbClr val="EB0029"/>
              </a:buClr>
            </a:pPr>
            <a:r>
              <a:rPr lang="fr-FR" sz="2000"/>
              <a:t>Notre but ultime est de prévenir les collisions aux passages à niveau et les incidents liés aux intrusions au Canada. </a:t>
            </a:r>
          </a:p>
          <a:p>
            <a:pPr>
              <a:buClr>
                <a:srgbClr val="EB0029"/>
              </a:buClr>
            </a:pPr>
            <a:r>
              <a:rPr lang="fr-FR" sz="2000"/>
              <a:t>OG s’efforce d’y parvenir en éduquant les Canadiens sur les dangers liés aux voies ferrées et aux trains.</a:t>
            </a:r>
          </a:p>
          <a:p>
            <a:pPr>
              <a:buClr>
                <a:srgbClr val="EB0029"/>
              </a:buClr>
            </a:pPr>
            <a:r>
              <a:rPr lang="fr-FR" sz="2000"/>
              <a:t>Nous croyons que tous les incidents ferroviaires sont évitables.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3BEE-6C5D-2A44-8184-2987BCA5E12B}" type="datetime1">
              <a:rPr lang="en-CA" smtClean="0"/>
              <a:t>2020-08-28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</a:t>
            </a:fld>
            <a:endParaRPr lang="en-US"/>
          </a:p>
        </p:txBody>
      </p:sp>
      <p:sp>
        <p:nvSpPr>
          <p:cNvPr id="11" name="Footer Placeholder 8">
            <a:extLst>
              <a:ext uri="{FF2B5EF4-FFF2-40B4-BE49-F238E27FC236}">
                <a16:creationId xmlns:a16="http://schemas.microsoft.com/office/drawing/2014/main" id="{EADAD453-9D1B-E44E-ADB2-DF083F2B4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517712"/>
            <a:ext cx="3086100" cy="365125"/>
          </a:xfrm>
        </p:spPr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540C90-0232-524D-9121-3A9D6525A6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3971"/>
            <a:ext cx="9144000" cy="293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008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3CD053-B798-BA4A-8EF1-B2DC009DB9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2228" y="1115134"/>
            <a:ext cx="3731772" cy="539141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6589" y="1101281"/>
            <a:ext cx="5845890" cy="5427597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16589" y="1115135"/>
            <a:ext cx="5432119" cy="5402578"/>
          </a:xfrm>
          <a:prstGeom prst="rect">
            <a:avLst/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283818" y="1283533"/>
            <a:ext cx="4774633" cy="970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80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4930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8375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85750" algn="l" defTabSz="914400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2000" b="1" dirty="0">
                <a:solidFill>
                  <a:schemeClr val="bg1"/>
                </a:solidFill>
              </a:rPr>
              <a:t>Conduire un VTT, une motoneige ou tout autre véhicule hors route est très agréable pour profiter du plein air — si vous le faites prudemment.  Suivez ces conseils :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31641" y="2488169"/>
            <a:ext cx="5078988" cy="3880450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0268" y="2639442"/>
            <a:ext cx="4786211" cy="3577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9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chemeClr val="bg1"/>
                </a:solidFill>
              </a:rPr>
              <a:t>Utilisez uniquement les sentiers approuvés.  Même rouler près des voies ferrées constitue un danger — les porte-à-faux peuvent dépasser de jusqu’à un mètre de chaque côté.</a:t>
            </a:r>
          </a:p>
          <a:p>
            <a:pPr marL="285750" indent="-285750">
              <a:spcAft>
                <a:spcPts val="9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chemeClr val="bg1"/>
                </a:solidFill>
              </a:rPr>
              <a:t>Soyez extrêmement prudents : votre casque et le bruit de votre moteur peuvent rendre difficile d’entendre les trains approcher.</a:t>
            </a:r>
          </a:p>
          <a:p>
            <a:pPr marL="285750" indent="-285750">
              <a:spcAft>
                <a:spcPts val="9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chemeClr val="bg1"/>
                </a:solidFill>
              </a:rPr>
              <a:t>Traversez les voies ferrées uniquement aux passages à niveau désignés.</a:t>
            </a:r>
          </a:p>
          <a:p>
            <a:pPr marL="285750" indent="-285750">
              <a:spcAft>
                <a:spcPts val="900"/>
              </a:spcAft>
              <a:buClr>
                <a:srgbClr val="EB0029"/>
              </a:buClr>
              <a:buFont typeface="Arial" panose="020B0604020202020204" pitchFamily="34" charset="0"/>
              <a:buChar char="•"/>
            </a:pPr>
            <a:r>
              <a:rPr lang="fr-FR" sz="1700" dirty="0">
                <a:solidFill>
                  <a:schemeClr val="bg1"/>
                </a:solidFill>
              </a:rPr>
              <a:t>Assurez-vous de traverser le plus possible à un angle de 90 degrés de façon à ce que vos roues soient toujours perpendiculaires aux voies ferrées.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/>
              <a:t>Véhicules</a:t>
            </a:r>
            <a:r>
              <a:rPr lang="en-US" sz="3200" b="1" dirty="0"/>
              <a:t> hors route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9D6B-9EA0-4B4E-B63C-DC4F40F51E46}" type="datetime1">
              <a:rPr lang="en-CA" smtClean="0"/>
              <a:t>2020-08-26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64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5803CB1-2115-9043-B4EA-9FFFC2E17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247"/>
                    </a14:imgEffect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5519" y="1107856"/>
            <a:ext cx="4478482" cy="541374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91887" y="1410525"/>
            <a:ext cx="3930732" cy="4798889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Le </a:t>
            </a:r>
            <a:r>
              <a:rPr lang="en-US" dirty="0" err="1">
                <a:solidFill>
                  <a:schemeClr val="bg1"/>
                </a:solidFill>
              </a:rPr>
              <a:t>panneau</a:t>
            </a:r>
            <a:r>
              <a:rPr lang="en-US" dirty="0">
                <a:solidFill>
                  <a:schemeClr val="bg1"/>
                </a:solidFill>
              </a:rPr>
              <a:t> de </a:t>
            </a:r>
            <a:r>
              <a:rPr lang="en-US" dirty="0" err="1">
                <a:solidFill>
                  <a:schemeClr val="bg1"/>
                </a:solidFill>
              </a:rPr>
              <a:t>signalisation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avancée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indique</a:t>
            </a:r>
            <a:r>
              <a:rPr lang="en-US" dirty="0">
                <a:solidFill>
                  <a:schemeClr val="bg1"/>
                </a:solidFill>
              </a:rPr>
              <a:t>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</a:t>
            </a:r>
            <a:r>
              <a:rPr lang="en-US" dirty="0" err="1">
                <a:solidFill>
                  <a:schemeClr val="bg1"/>
                </a:solidFill>
              </a:rPr>
              <a:t>Que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fr-CA" dirty="0">
                <a:solidFill>
                  <a:schemeClr val="bg1"/>
                </a:solidFill>
              </a:rPr>
              <a:t>êtes près d’un passage à niveau.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De </a:t>
            </a:r>
            <a:r>
              <a:rPr lang="en-US" dirty="0" err="1">
                <a:solidFill>
                  <a:schemeClr val="bg1"/>
                </a:solidFill>
              </a:rPr>
              <a:t>ralentir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approchez</a:t>
            </a:r>
            <a:r>
              <a:rPr lang="en-US" dirty="0">
                <a:solidFill>
                  <a:schemeClr val="bg1"/>
                </a:solidFill>
              </a:rPr>
              <a:t> d’un passage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niveau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</a:t>
            </a:r>
            <a:r>
              <a:rPr lang="en-US" dirty="0" err="1">
                <a:solidFill>
                  <a:schemeClr val="bg1"/>
                </a:solidFill>
              </a:rPr>
              <a:t>Qu’une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seule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voie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ferrée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est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devant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Questionnaire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2020-08-26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41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91887" y="1410525"/>
            <a:ext cx="3930732" cy="4798889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Le </a:t>
            </a:r>
            <a:r>
              <a:rPr lang="en-US" dirty="0" err="1">
                <a:solidFill>
                  <a:schemeClr val="bg1"/>
                </a:solidFill>
              </a:rPr>
              <a:t>panneau</a:t>
            </a:r>
            <a:r>
              <a:rPr lang="en-US" dirty="0">
                <a:solidFill>
                  <a:schemeClr val="bg1"/>
                </a:solidFill>
              </a:rPr>
              <a:t> de </a:t>
            </a:r>
            <a:r>
              <a:rPr lang="en-US" dirty="0" err="1">
                <a:solidFill>
                  <a:schemeClr val="bg1"/>
                </a:solidFill>
              </a:rPr>
              <a:t>signalisation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avancée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indique</a:t>
            </a:r>
            <a:r>
              <a:rPr lang="en-US" dirty="0">
                <a:solidFill>
                  <a:schemeClr val="bg1"/>
                </a:solidFill>
              </a:rPr>
              <a:t>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b)  De </a:t>
            </a:r>
            <a:r>
              <a:rPr lang="en-US" dirty="0" err="1">
                <a:solidFill>
                  <a:srgbClr val="008F00"/>
                </a:solidFill>
              </a:rPr>
              <a:t>ralentir</a:t>
            </a:r>
            <a:r>
              <a:rPr lang="en-US" dirty="0">
                <a:solidFill>
                  <a:srgbClr val="008F00"/>
                </a:solidFill>
              </a:rPr>
              <a:t>, </a:t>
            </a:r>
            <a:r>
              <a:rPr lang="en-US" dirty="0" err="1">
                <a:solidFill>
                  <a:srgbClr val="008F00"/>
                </a:solidFill>
              </a:rPr>
              <a:t>vous</a:t>
            </a:r>
            <a:r>
              <a:rPr lang="en-US" dirty="0">
                <a:solidFill>
                  <a:srgbClr val="008F00"/>
                </a:solidFill>
              </a:rPr>
              <a:t> </a:t>
            </a:r>
            <a:r>
              <a:rPr lang="en-US" dirty="0" err="1">
                <a:solidFill>
                  <a:srgbClr val="008F00"/>
                </a:solidFill>
              </a:rPr>
              <a:t>approchez</a:t>
            </a:r>
            <a:r>
              <a:rPr lang="en-US" dirty="0">
                <a:solidFill>
                  <a:srgbClr val="008F00"/>
                </a:solidFill>
              </a:rPr>
              <a:t> d’un passage </a:t>
            </a:r>
            <a:r>
              <a:rPr lang="en-US" dirty="0" err="1">
                <a:solidFill>
                  <a:srgbClr val="008F00"/>
                </a:solidFill>
              </a:rPr>
              <a:t>à</a:t>
            </a:r>
            <a:r>
              <a:rPr lang="en-US" dirty="0">
                <a:solidFill>
                  <a:srgbClr val="008F00"/>
                </a:solidFill>
              </a:rPr>
              <a:t> </a:t>
            </a:r>
            <a:r>
              <a:rPr lang="en-US" dirty="0" err="1">
                <a:solidFill>
                  <a:srgbClr val="008F00"/>
                </a:solidFill>
              </a:rPr>
              <a:t>niveau</a:t>
            </a:r>
            <a:r>
              <a:rPr lang="en-US" dirty="0">
                <a:solidFill>
                  <a:srgbClr val="008F00"/>
                </a:solidFill>
              </a:rPr>
              <a:t>.</a:t>
            </a: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1" y="1107856"/>
            <a:ext cx="9144000" cy="54193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Un </a:t>
            </a:r>
            <a:r>
              <a:rPr lang="fr-CA" sz="2400" dirty="0">
                <a:solidFill>
                  <a:schemeClr val="bg1"/>
                </a:solidFill>
              </a:rPr>
              <a:t>panneau de signalisation avancée vous indique qu’un passage à niveau est devant. Ralentissez et restez alerte lorsque vous approchez du passage à niveau.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6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37A3C8-7AFD-8B48-BC4E-FCD66F2FFF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88"/>
          <a:stretch/>
        </p:blipFill>
        <p:spPr>
          <a:xfrm>
            <a:off x="4604583" y="1103972"/>
            <a:ext cx="4539417" cy="542151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91887" y="1410525"/>
            <a:ext cx="3930732" cy="4798889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 </a:t>
            </a:r>
            <a:r>
              <a:rPr lang="en-US" dirty="0" err="1">
                <a:solidFill>
                  <a:schemeClr val="bg1"/>
                </a:solidFill>
              </a:rPr>
              <a:t>croix</a:t>
            </a:r>
            <a:r>
              <a:rPr lang="en-US" dirty="0">
                <a:solidFill>
                  <a:schemeClr val="bg1"/>
                </a:solidFill>
              </a:rPr>
              <a:t> de Saint-André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indique</a:t>
            </a:r>
            <a:r>
              <a:rPr lang="en-US" dirty="0">
                <a:solidFill>
                  <a:schemeClr val="bg1"/>
                </a:solidFill>
              </a:rPr>
              <a:t>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De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dép</a:t>
            </a:r>
            <a:r>
              <a:rPr lang="fr-CA" dirty="0" err="1">
                <a:solidFill>
                  <a:schemeClr val="bg1"/>
                </a:solidFill>
              </a:rPr>
              <a:t>êcher</a:t>
            </a:r>
            <a:r>
              <a:rPr lang="fr-CA" dirty="0">
                <a:solidFill>
                  <a:schemeClr val="bg1"/>
                </a:solidFill>
              </a:rPr>
              <a:t> à traverser les voies ferrées.</a:t>
            </a: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</a:t>
            </a:r>
            <a:r>
              <a:rPr lang="en-US" dirty="0" err="1">
                <a:solidFill>
                  <a:schemeClr val="bg1"/>
                </a:solidFill>
              </a:rPr>
              <a:t>Qu’il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n’y</a:t>
            </a:r>
            <a:r>
              <a:rPr lang="en-US" dirty="0">
                <a:solidFill>
                  <a:schemeClr val="bg1"/>
                </a:solidFill>
              </a:rPr>
              <a:t> a </a:t>
            </a:r>
            <a:r>
              <a:rPr lang="en-US" dirty="0" err="1">
                <a:solidFill>
                  <a:schemeClr val="bg1"/>
                </a:solidFill>
              </a:rPr>
              <a:t>qu’une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voie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ferrée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devant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De </a:t>
            </a:r>
            <a:r>
              <a:rPr lang="en-US" dirty="0" err="1">
                <a:solidFill>
                  <a:schemeClr val="bg1"/>
                </a:solidFill>
              </a:rPr>
              <a:t>ralentir</a:t>
            </a:r>
            <a:r>
              <a:rPr lang="en-US" dirty="0">
                <a:solidFill>
                  <a:schemeClr val="bg1"/>
                </a:solidFill>
              </a:rPr>
              <a:t>, de </a:t>
            </a:r>
            <a:r>
              <a:rPr lang="en-US" dirty="0" err="1">
                <a:solidFill>
                  <a:schemeClr val="bg1"/>
                </a:solidFill>
              </a:rPr>
              <a:t>regarder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d’écouter</a:t>
            </a:r>
            <a:r>
              <a:rPr lang="en-US" dirty="0">
                <a:solidFill>
                  <a:schemeClr val="bg1"/>
                </a:solidFill>
              </a:rPr>
              <a:t> et d’</a:t>
            </a:r>
            <a:r>
              <a:rPr lang="fr-CA" dirty="0">
                <a:solidFill>
                  <a:schemeClr val="bg1"/>
                </a:solidFill>
              </a:rPr>
              <a:t>être prêt à céder le passage aux trains qui approchent.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Questionnaire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2020-08-26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42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91887" y="1410524"/>
            <a:ext cx="3930732" cy="4798889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La </a:t>
            </a:r>
            <a:r>
              <a:rPr lang="en-US" dirty="0" err="1">
                <a:solidFill>
                  <a:schemeClr val="bg1"/>
                </a:solidFill>
              </a:rPr>
              <a:t>croix</a:t>
            </a:r>
            <a:r>
              <a:rPr lang="en-US" dirty="0">
                <a:solidFill>
                  <a:schemeClr val="bg1"/>
                </a:solidFill>
              </a:rPr>
              <a:t> de Saint-André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indique</a:t>
            </a:r>
            <a:r>
              <a:rPr lang="en-US" dirty="0">
                <a:solidFill>
                  <a:schemeClr val="bg1"/>
                </a:solidFill>
              </a:rPr>
              <a:t>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c)  De </a:t>
            </a:r>
            <a:r>
              <a:rPr lang="en-US" dirty="0" err="1">
                <a:solidFill>
                  <a:srgbClr val="008F00"/>
                </a:solidFill>
              </a:rPr>
              <a:t>ralentir</a:t>
            </a:r>
            <a:r>
              <a:rPr lang="en-US" dirty="0">
                <a:solidFill>
                  <a:srgbClr val="008F00"/>
                </a:solidFill>
              </a:rPr>
              <a:t>, de </a:t>
            </a:r>
            <a:r>
              <a:rPr lang="en-US" dirty="0" err="1">
                <a:solidFill>
                  <a:srgbClr val="008F00"/>
                </a:solidFill>
              </a:rPr>
              <a:t>regarder</a:t>
            </a:r>
            <a:r>
              <a:rPr lang="en-US" dirty="0">
                <a:solidFill>
                  <a:srgbClr val="008F00"/>
                </a:solidFill>
              </a:rPr>
              <a:t>, </a:t>
            </a:r>
            <a:r>
              <a:rPr lang="en-US" dirty="0" err="1">
                <a:solidFill>
                  <a:srgbClr val="008F00"/>
                </a:solidFill>
              </a:rPr>
              <a:t>d’écouter</a:t>
            </a:r>
            <a:r>
              <a:rPr lang="en-US" dirty="0">
                <a:solidFill>
                  <a:srgbClr val="008F00"/>
                </a:solidFill>
              </a:rPr>
              <a:t> et d’</a:t>
            </a:r>
            <a:r>
              <a:rPr lang="fr-CA" dirty="0">
                <a:solidFill>
                  <a:srgbClr val="008F00"/>
                </a:solidFill>
              </a:rPr>
              <a:t>être prêt à céder le passage aux trains qui approchent.</a:t>
            </a: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0" y="1094456"/>
            <a:ext cx="9144000" cy="54232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Lorsque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vous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apercevez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une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croix</a:t>
            </a:r>
            <a:r>
              <a:rPr lang="en-US" sz="2400" dirty="0">
                <a:solidFill>
                  <a:schemeClr val="bg1"/>
                </a:solidFill>
              </a:rPr>
              <a:t> de Saint-André, </a:t>
            </a:r>
            <a:r>
              <a:rPr lang="en-US" sz="2400" dirty="0" err="1">
                <a:solidFill>
                  <a:schemeClr val="bg1"/>
                </a:solidFill>
              </a:rPr>
              <a:t>vous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savez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que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vous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fr-CA" sz="2400" dirty="0">
                <a:solidFill>
                  <a:schemeClr val="bg1"/>
                </a:solidFill>
              </a:rPr>
              <a:t>êtes à un passage à niveau. Vous avez la responsabilité de ralentir, de regarder, d’écouter et de céder le passage aux trains qui approchent.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61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E54904-95F7-234D-90C5-A2B1FFF712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8739" y="1103970"/>
            <a:ext cx="3901988" cy="542151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Les </a:t>
            </a:r>
            <a:r>
              <a:rPr lang="en-US" dirty="0" err="1">
                <a:solidFill>
                  <a:schemeClr val="bg1"/>
                </a:solidFill>
              </a:rPr>
              <a:t>mécaniciens</a:t>
            </a:r>
            <a:r>
              <a:rPr lang="en-US" dirty="0">
                <a:solidFill>
                  <a:schemeClr val="bg1"/>
                </a:solidFill>
              </a:rPr>
              <a:t> de locomotive </a:t>
            </a:r>
            <a:r>
              <a:rPr lang="en-US" dirty="0" err="1">
                <a:solidFill>
                  <a:schemeClr val="bg1"/>
                </a:solidFill>
              </a:rPr>
              <a:t>actionnent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leur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sifflet</a:t>
            </a:r>
            <a:r>
              <a:rPr lang="en-US" dirty="0">
                <a:solidFill>
                  <a:schemeClr val="bg1"/>
                </a:solidFill>
              </a:rPr>
              <a:t> de train </a:t>
            </a:r>
            <a:r>
              <a:rPr lang="en-US" dirty="0" err="1">
                <a:solidFill>
                  <a:schemeClr val="bg1"/>
                </a:solidFill>
              </a:rPr>
              <a:t>quand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ils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approchent</a:t>
            </a:r>
            <a:r>
              <a:rPr lang="en-US" dirty="0">
                <a:solidFill>
                  <a:schemeClr val="bg1"/>
                </a:solidFill>
              </a:rPr>
              <a:t> de la </a:t>
            </a:r>
            <a:r>
              <a:rPr lang="en-US" dirty="0" err="1">
                <a:solidFill>
                  <a:schemeClr val="bg1"/>
                </a:solidFill>
              </a:rPr>
              <a:t>plupart</a:t>
            </a:r>
            <a:r>
              <a:rPr lang="en-US" dirty="0">
                <a:solidFill>
                  <a:schemeClr val="bg1"/>
                </a:solidFill>
              </a:rPr>
              <a:t> des passages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niveau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comme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avertissement</a:t>
            </a:r>
            <a:r>
              <a:rPr lang="en-US" dirty="0">
                <a:solidFill>
                  <a:schemeClr val="bg1"/>
                </a:solidFill>
              </a:rPr>
              <a:t> de </a:t>
            </a:r>
            <a:r>
              <a:rPr lang="en-US" dirty="0" err="1">
                <a:solidFill>
                  <a:schemeClr val="bg1"/>
                </a:solidFill>
              </a:rPr>
              <a:t>sécurité</a:t>
            </a:r>
            <a:r>
              <a:rPr lang="en-US" dirty="0">
                <a:solidFill>
                  <a:schemeClr val="bg1"/>
                </a:solidFill>
              </a:rPr>
              <a:t>. Si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entendez</a:t>
            </a:r>
            <a:r>
              <a:rPr lang="en-US" dirty="0">
                <a:solidFill>
                  <a:schemeClr val="bg1"/>
                </a:solidFill>
              </a:rPr>
              <a:t> un </a:t>
            </a:r>
            <a:r>
              <a:rPr lang="en-US" dirty="0" err="1">
                <a:solidFill>
                  <a:schemeClr val="bg1"/>
                </a:solidFill>
              </a:rPr>
              <a:t>sifflet</a:t>
            </a:r>
            <a:r>
              <a:rPr lang="en-US" dirty="0">
                <a:solidFill>
                  <a:schemeClr val="bg1"/>
                </a:solidFill>
              </a:rPr>
              <a:t> de train au passage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niveau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devriez</a:t>
            </a:r>
            <a:r>
              <a:rPr lang="en-US" dirty="0">
                <a:solidFill>
                  <a:schemeClr val="bg1"/>
                </a:solidFill>
              </a:rPr>
              <a:t>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</a:t>
            </a:r>
            <a:r>
              <a:rPr lang="en-US" dirty="0" err="1">
                <a:solidFill>
                  <a:schemeClr val="bg1"/>
                </a:solidFill>
              </a:rPr>
              <a:t>Être</a:t>
            </a:r>
            <a:r>
              <a:rPr lang="en-US" dirty="0">
                <a:solidFill>
                  <a:schemeClr val="bg1"/>
                </a:solidFill>
              </a:rPr>
              <a:t> prêt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arrêter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Si un train </a:t>
            </a:r>
            <a:r>
              <a:rPr lang="en-US" dirty="0" err="1">
                <a:solidFill>
                  <a:schemeClr val="bg1"/>
                </a:solidFill>
              </a:rPr>
              <a:t>approche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arrêter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au </a:t>
            </a:r>
            <a:r>
              <a:rPr lang="en-US" dirty="0" err="1">
                <a:solidFill>
                  <a:schemeClr val="bg1"/>
                </a:solidFill>
              </a:rPr>
              <a:t>moins</a:t>
            </a:r>
            <a:r>
              <a:rPr lang="en-US" dirty="0">
                <a:solidFill>
                  <a:schemeClr val="bg1"/>
                </a:solidFill>
              </a:rPr>
              <a:t> 5 </a:t>
            </a:r>
            <a:r>
              <a:rPr lang="en-US" dirty="0" err="1">
                <a:solidFill>
                  <a:schemeClr val="bg1"/>
                </a:solidFill>
              </a:rPr>
              <a:t>mètres</a:t>
            </a:r>
            <a:r>
              <a:rPr lang="en-US" dirty="0">
                <a:solidFill>
                  <a:schemeClr val="bg1"/>
                </a:solidFill>
              </a:rPr>
              <a:t> du rail le plus </a:t>
            </a:r>
            <a:r>
              <a:rPr lang="en-US" dirty="0" err="1">
                <a:solidFill>
                  <a:schemeClr val="bg1"/>
                </a:solidFill>
              </a:rPr>
              <a:t>proche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assurer que </a:t>
            </a:r>
            <a:r>
              <a:rPr lang="en-US" dirty="0" err="1">
                <a:solidFill>
                  <a:schemeClr val="bg1"/>
                </a:solidFill>
              </a:rPr>
              <a:t>toutes</a:t>
            </a:r>
            <a:r>
              <a:rPr lang="en-US" dirty="0">
                <a:solidFill>
                  <a:schemeClr val="bg1"/>
                </a:solidFill>
              </a:rPr>
              <a:t> les </a:t>
            </a:r>
            <a:r>
              <a:rPr lang="en-US" dirty="0" err="1">
                <a:solidFill>
                  <a:schemeClr val="bg1"/>
                </a:solidFill>
              </a:rPr>
              <a:t>voies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soient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dégagées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avant</a:t>
            </a:r>
            <a:r>
              <a:rPr lang="en-US" dirty="0">
                <a:solidFill>
                  <a:schemeClr val="bg1"/>
                </a:solidFill>
              </a:rPr>
              <a:t> de traverser.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Questionnaire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2020-08-26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43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Les </a:t>
            </a:r>
            <a:r>
              <a:rPr lang="en-US" dirty="0" err="1">
                <a:solidFill>
                  <a:schemeClr val="bg1"/>
                </a:solidFill>
              </a:rPr>
              <a:t>mécaniciens</a:t>
            </a:r>
            <a:r>
              <a:rPr lang="en-US" dirty="0">
                <a:solidFill>
                  <a:schemeClr val="bg1"/>
                </a:solidFill>
              </a:rPr>
              <a:t> de locomotive </a:t>
            </a:r>
            <a:r>
              <a:rPr lang="en-US" dirty="0" err="1">
                <a:solidFill>
                  <a:schemeClr val="bg1"/>
                </a:solidFill>
              </a:rPr>
              <a:t>actionnent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leur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sifflet</a:t>
            </a:r>
            <a:r>
              <a:rPr lang="en-US" dirty="0">
                <a:solidFill>
                  <a:schemeClr val="bg1"/>
                </a:solidFill>
              </a:rPr>
              <a:t> de train </a:t>
            </a:r>
            <a:r>
              <a:rPr lang="en-US" dirty="0" err="1">
                <a:solidFill>
                  <a:schemeClr val="bg1"/>
                </a:solidFill>
              </a:rPr>
              <a:t>quand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ils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approchent</a:t>
            </a:r>
            <a:r>
              <a:rPr lang="en-US" dirty="0">
                <a:solidFill>
                  <a:schemeClr val="bg1"/>
                </a:solidFill>
              </a:rPr>
              <a:t> de la </a:t>
            </a:r>
            <a:r>
              <a:rPr lang="en-US" dirty="0" err="1">
                <a:solidFill>
                  <a:schemeClr val="bg1"/>
                </a:solidFill>
              </a:rPr>
              <a:t>plupart</a:t>
            </a:r>
            <a:r>
              <a:rPr lang="en-US" dirty="0">
                <a:solidFill>
                  <a:schemeClr val="bg1"/>
                </a:solidFill>
              </a:rPr>
              <a:t> des passages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niveau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comme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avertissement</a:t>
            </a:r>
            <a:r>
              <a:rPr lang="en-US" dirty="0">
                <a:solidFill>
                  <a:schemeClr val="bg1"/>
                </a:solidFill>
              </a:rPr>
              <a:t> de </a:t>
            </a:r>
            <a:r>
              <a:rPr lang="en-US" dirty="0" err="1">
                <a:solidFill>
                  <a:schemeClr val="bg1"/>
                </a:solidFill>
              </a:rPr>
              <a:t>sécurité</a:t>
            </a:r>
            <a:r>
              <a:rPr lang="en-US" dirty="0">
                <a:solidFill>
                  <a:schemeClr val="bg1"/>
                </a:solidFill>
              </a:rPr>
              <a:t>. Si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entendez</a:t>
            </a:r>
            <a:r>
              <a:rPr lang="en-US" dirty="0">
                <a:solidFill>
                  <a:schemeClr val="bg1"/>
                </a:solidFill>
              </a:rPr>
              <a:t> un </a:t>
            </a:r>
            <a:r>
              <a:rPr lang="en-US" dirty="0" err="1">
                <a:solidFill>
                  <a:schemeClr val="bg1"/>
                </a:solidFill>
              </a:rPr>
              <a:t>sifflet</a:t>
            </a:r>
            <a:r>
              <a:rPr lang="en-US" dirty="0">
                <a:solidFill>
                  <a:schemeClr val="bg1"/>
                </a:solidFill>
              </a:rPr>
              <a:t> de train au passage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niveau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devriez</a:t>
            </a:r>
            <a:r>
              <a:rPr lang="en-US" dirty="0">
                <a:solidFill>
                  <a:schemeClr val="bg1"/>
                </a:solidFill>
              </a:rPr>
              <a:t>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a)  </a:t>
            </a:r>
            <a:r>
              <a:rPr lang="en-US" dirty="0" err="1">
                <a:solidFill>
                  <a:srgbClr val="008F00"/>
                </a:solidFill>
              </a:rPr>
              <a:t>Être</a:t>
            </a:r>
            <a:r>
              <a:rPr lang="en-US" dirty="0">
                <a:solidFill>
                  <a:srgbClr val="008F00"/>
                </a:solidFill>
              </a:rPr>
              <a:t> prêt </a:t>
            </a:r>
            <a:r>
              <a:rPr lang="en-US" dirty="0" err="1">
                <a:solidFill>
                  <a:srgbClr val="008F00"/>
                </a:solidFill>
              </a:rPr>
              <a:t>à</a:t>
            </a:r>
            <a:r>
              <a:rPr lang="en-US" dirty="0">
                <a:solidFill>
                  <a:srgbClr val="008F00"/>
                </a:solidFill>
              </a:rPr>
              <a:t> </a:t>
            </a:r>
            <a:r>
              <a:rPr lang="en-US" dirty="0" err="1">
                <a:solidFill>
                  <a:srgbClr val="008F00"/>
                </a:solidFill>
              </a:rPr>
              <a:t>vous</a:t>
            </a:r>
            <a:r>
              <a:rPr lang="en-US" dirty="0">
                <a:solidFill>
                  <a:srgbClr val="008F00"/>
                </a:solidFill>
              </a:rPr>
              <a:t> </a:t>
            </a:r>
            <a:r>
              <a:rPr lang="en-US" dirty="0" err="1">
                <a:solidFill>
                  <a:srgbClr val="008F00"/>
                </a:solidFill>
              </a:rPr>
              <a:t>arrêter</a:t>
            </a:r>
            <a:r>
              <a:rPr lang="en-US" dirty="0">
                <a:solidFill>
                  <a:srgbClr val="008F00"/>
                </a:solidFill>
              </a:rPr>
              <a:t>.</a:t>
            </a: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b)  Si un train </a:t>
            </a:r>
            <a:r>
              <a:rPr lang="en-US" dirty="0" err="1">
                <a:solidFill>
                  <a:srgbClr val="008F00"/>
                </a:solidFill>
              </a:rPr>
              <a:t>approche</a:t>
            </a:r>
            <a:r>
              <a:rPr lang="en-US" dirty="0">
                <a:solidFill>
                  <a:srgbClr val="008F00"/>
                </a:solidFill>
              </a:rPr>
              <a:t>, </a:t>
            </a:r>
            <a:r>
              <a:rPr lang="en-US" dirty="0" err="1">
                <a:solidFill>
                  <a:srgbClr val="008F00"/>
                </a:solidFill>
              </a:rPr>
              <a:t>arrêter</a:t>
            </a:r>
            <a:r>
              <a:rPr lang="en-US" dirty="0">
                <a:solidFill>
                  <a:srgbClr val="008F00"/>
                </a:solidFill>
              </a:rPr>
              <a:t> </a:t>
            </a:r>
            <a:r>
              <a:rPr lang="en-US" dirty="0" err="1">
                <a:solidFill>
                  <a:srgbClr val="008F00"/>
                </a:solidFill>
              </a:rPr>
              <a:t>à</a:t>
            </a:r>
            <a:r>
              <a:rPr lang="en-US" dirty="0">
                <a:solidFill>
                  <a:srgbClr val="008F00"/>
                </a:solidFill>
              </a:rPr>
              <a:t> au </a:t>
            </a:r>
            <a:r>
              <a:rPr lang="en-US" dirty="0" err="1">
                <a:solidFill>
                  <a:srgbClr val="008F00"/>
                </a:solidFill>
              </a:rPr>
              <a:t>moins</a:t>
            </a:r>
            <a:r>
              <a:rPr lang="en-US" dirty="0">
                <a:solidFill>
                  <a:srgbClr val="008F00"/>
                </a:solidFill>
              </a:rPr>
              <a:t> 5 </a:t>
            </a:r>
            <a:r>
              <a:rPr lang="en-US" dirty="0" err="1">
                <a:solidFill>
                  <a:srgbClr val="008F00"/>
                </a:solidFill>
              </a:rPr>
              <a:t>mètres</a:t>
            </a:r>
            <a:r>
              <a:rPr lang="en-US" dirty="0">
                <a:solidFill>
                  <a:srgbClr val="008F00"/>
                </a:solidFill>
              </a:rPr>
              <a:t> du rail le plus </a:t>
            </a:r>
            <a:r>
              <a:rPr lang="en-US" dirty="0" err="1">
                <a:solidFill>
                  <a:srgbClr val="008F00"/>
                </a:solidFill>
              </a:rPr>
              <a:t>proche</a:t>
            </a:r>
            <a:r>
              <a:rPr lang="en-US" dirty="0">
                <a:solidFill>
                  <a:srgbClr val="008F00"/>
                </a:solidFill>
              </a:rPr>
              <a:t>.</a:t>
            </a:r>
          </a:p>
          <a:p>
            <a:endParaRPr lang="en-US" dirty="0">
              <a:solidFill>
                <a:srgbClr val="008F00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c)  </a:t>
            </a:r>
            <a:r>
              <a:rPr lang="en-US" dirty="0" err="1">
                <a:solidFill>
                  <a:srgbClr val="008F00"/>
                </a:solidFill>
              </a:rPr>
              <a:t>Vous</a:t>
            </a:r>
            <a:r>
              <a:rPr lang="en-US" dirty="0">
                <a:solidFill>
                  <a:srgbClr val="008F00"/>
                </a:solidFill>
              </a:rPr>
              <a:t> assurer que </a:t>
            </a:r>
            <a:r>
              <a:rPr lang="en-US" dirty="0" err="1">
                <a:solidFill>
                  <a:srgbClr val="008F00"/>
                </a:solidFill>
              </a:rPr>
              <a:t>toutes</a:t>
            </a:r>
            <a:r>
              <a:rPr lang="en-US" dirty="0">
                <a:solidFill>
                  <a:srgbClr val="008F00"/>
                </a:solidFill>
              </a:rPr>
              <a:t> les </a:t>
            </a:r>
            <a:r>
              <a:rPr lang="en-US" dirty="0" err="1">
                <a:solidFill>
                  <a:srgbClr val="008F00"/>
                </a:solidFill>
              </a:rPr>
              <a:t>voies</a:t>
            </a:r>
            <a:r>
              <a:rPr lang="en-US" dirty="0">
                <a:solidFill>
                  <a:srgbClr val="008F00"/>
                </a:solidFill>
              </a:rPr>
              <a:t> </a:t>
            </a:r>
            <a:r>
              <a:rPr lang="en-US" dirty="0" err="1">
                <a:solidFill>
                  <a:srgbClr val="008F00"/>
                </a:solidFill>
              </a:rPr>
              <a:t>soient</a:t>
            </a:r>
            <a:r>
              <a:rPr lang="en-US" dirty="0">
                <a:solidFill>
                  <a:srgbClr val="008F00"/>
                </a:solidFill>
              </a:rPr>
              <a:t> </a:t>
            </a:r>
            <a:r>
              <a:rPr lang="en-US" dirty="0" err="1">
                <a:solidFill>
                  <a:srgbClr val="008F00"/>
                </a:solidFill>
              </a:rPr>
              <a:t>dégagées</a:t>
            </a:r>
            <a:r>
              <a:rPr lang="en-US" dirty="0">
                <a:solidFill>
                  <a:srgbClr val="008F00"/>
                </a:solidFill>
              </a:rPr>
              <a:t> </a:t>
            </a:r>
            <a:r>
              <a:rPr lang="en-US" dirty="0" err="1">
                <a:solidFill>
                  <a:srgbClr val="008F00"/>
                </a:solidFill>
              </a:rPr>
              <a:t>avant</a:t>
            </a:r>
            <a:r>
              <a:rPr lang="en-US" dirty="0">
                <a:solidFill>
                  <a:srgbClr val="008F00"/>
                </a:solidFill>
              </a:rPr>
              <a:t> de traverser.</a:t>
            </a: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6727" y="1107854"/>
            <a:ext cx="9144000" cy="54176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Si </a:t>
            </a:r>
            <a:r>
              <a:rPr lang="en-US" sz="2400" dirty="0" err="1">
                <a:solidFill>
                  <a:schemeClr val="bg1"/>
                </a:solidFill>
              </a:rPr>
              <a:t>vous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entendez</a:t>
            </a:r>
            <a:r>
              <a:rPr lang="en-US" sz="2400" dirty="0">
                <a:solidFill>
                  <a:schemeClr val="bg1"/>
                </a:solidFill>
              </a:rPr>
              <a:t> un </a:t>
            </a:r>
            <a:r>
              <a:rPr lang="en-US" sz="2400" dirty="0" err="1">
                <a:solidFill>
                  <a:schemeClr val="bg1"/>
                </a:solidFill>
              </a:rPr>
              <a:t>sifflet</a:t>
            </a:r>
            <a:r>
              <a:rPr lang="en-US" sz="2400" dirty="0">
                <a:solidFill>
                  <a:schemeClr val="bg1"/>
                </a:solidFill>
              </a:rPr>
              <a:t> de train, </a:t>
            </a:r>
            <a:r>
              <a:rPr lang="en-US" sz="2400" dirty="0" err="1">
                <a:solidFill>
                  <a:schemeClr val="bg1"/>
                </a:solidFill>
              </a:rPr>
              <a:t>soyez</a:t>
            </a:r>
            <a:r>
              <a:rPr lang="en-US" sz="2400" dirty="0">
                <a:solidFill>
                  <a:schemeClr val="bg1"/>
                </a:solidFill>
              </a:rPr>
              <a:t> prêt </a:t>
            </a:r>
            <a:r>
              <a:rPr lang="en-US" sz="2400" dirty="0" err="1">
                <a:solidFill>
                  <a:schemeClr val="bg1"/>
                </a:solidFill>
              </a:rPr>
              <a:t>à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vous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arrêter</a:t>
            </a:r>
            <a:r>
              <a:rPr lang="en-US" sz="2400" dirty="0">
                <a:solidFill>
                  <a:schemeClr val="bg1"/>
                </a:solidFill>
              </a:rPr>
              <a:t>. Si un train </a:t>
            </a:r>
            <a:r>
              <a:rPr lang="en-US" sz="2400" dirty="0" err="1">
                <a:solidFill>
                  <a:schemeClr val="bg1"/>
                </a:solidFill>
              </a:rPr>
              <a:t>approche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arrêtez-vous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à</a:t>
            </a:r>
            <a:r>
              <a:rPr lang="en-US" sz="2400" dirty="0">
                <a:solidFill>
                  <a:schemeClr val="bg1"/>
                </a:solidFill>
              </a:rPr>
              <a:t> au </a:t>
            </a:r>
            <a:r>
              <a:rPr lang="en-US" sz="2400" dirty="0" err="1">
                <a:solidFill>
                  <a:schemeClr val="bg1"/>
                </a:solidFill>
              </a:rPr>
              <a:t>moins</a:t>
            </a:r>
            <a:r>
              <a:rPr lang="en-US" sz="2400" dirty="0">
                <a:solidFill>
                  <a:schemeClr val="bg1"/>
                </a:solidFill>
              </a:rPr>
              <a:t> 5 </a:t>
            </a:r>
            <a:r>
              <a:rPr lang="en-US" sz="2400" dirty="0" err="1">
                <a:solidFill>
                  <a:schemeClr val="bg1"/>
                </a:solidFill>
              </a:rPr>
              <a:t>mètres</a:t>
            </a:r>
            <a:r>
              <a:rPr lang="en-US" sz="2400" dirty="0">
                <a:solidFill>
                  <a:schemeClr val="bg1"/>
                </a:solidFill>
              </a:rPr>
              <a:t> du rail le plus </a:t>
            </a:r>
            <a:r>
              <a:rPr lang="en-US" sz="2400" dirty="0" err="1">
                <a:solidFill>
                  <a:schemeClr val="bg1"/>
                </a:solidFill>
              </a:rPr>
              <a:t>proche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attendez</a:t>
            </a:r>
            <a:r>
              <a:rPr lang="en-US" sz="2400" dirty="0">
                <a:solidFill>
                  <a:schemeClr val="bg1"/>
                </a:solidFill>
              </a:rPr>
              <a:t> que le train </a:t>
            </a:r>
            <a:r>
              <a:rPr lang="en-US" sz="2400" dirty="0" err="1">
                <a:solidFill>
                  <a:schemeClr val="bg1"/>
                </a:solidFill>
              </a:rPr>
              <a:t>passe</a:t>
            </a:r>
            <a:r>
              <a:rPr lang="en-US" sz="2400" dirty="0">
                <a:solidFill>
                  <a:schemeClr val="bg1"/>
                </a:solidFill>
              </a:rPr>
              <a:t>. </a:t>
            </a:r>
            <a:r>
              <a:rPr lang="en-US" sz="2400" dirty="0" err="1">
                <a:solidFill>
                  <a:schemeClr val="bg1"/>
                </a:solidFill>
              </a:rPr>
              <a:t>Assurez-vous</a:t>
            </a:r>
            <a:r>
              <a:rPr lang="en-US" sz="2400" dirty="0">
                <a:solidFill>
                  <a:schemeClr val="bg1"/>
                </a:solidFill>
              </a:rPr>
              <a:t> que </a:t>
            </a:r>
            <a:r>
              <a:rPr lang="en-US" sz="2400" dirty="0" err="1">
                <a:solidFill>
                  <a:schemeClr val="bg1"/>
                </a:solidFill>
              </a:rPr>
              <a:t>toutes</a:t>
            </a:r>
            <a:r>
              <a:rPr lang="en-US" sz="2400" dirty="0">
                <a:solidFill>
                  <a:schemeClr val="bg1"/>
                </a:solidFill>
              </a:rPr>
              <a:t> les </a:t>
            </a:r>
            <a:r>
              <a:rPr lang="en-US" sz="2400" dirty="0" err="1">
                <a:solidFill>
                  <a:schemeClr val="bg1"/>
                </a:solidFill>
              </a:rPr>
              <a:t>voies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ferrées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soient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dégagées</a:t>
            </a:r>
            <a:r>
              <a:rPr lang="en-US" sz="2400" dirty="0">
                <a:solidFill>
                  <a:schemeClr val="bg1"/>
                </a:solidFill>
              </a:rPr>
              <a:t> et </a:t>
            </a:r>
            <a:r>
              <a:rPr lang="en-US" sz="2400" dirty="0" err="1">
                <a:solidFill>
                  <a:schemeClr val="bg1"/>
                </a:solidFill>
              </a:rPr>
              <a:t>qu’aucun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autre</a:t>
            </a:r>
            <a:r>
              <a:rPr lang="en-US" sz="2400" dirty="0">
                <a:solidFill>
                  <a:schemeClr val="bg1"/>
                </a:solidFill>
              </a:rPr>
              <a:t> train </a:t>
            </a:r>
            <a:r>
              <a:rPr lang="en-US" sz="2400" dirty="0" err="1">
                <a:solidFill>
                  <a:schemeClr val="bg1"/>
                </a:solidFill>
              </a:rPr>
              <a:t>n’approche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avant</a:t>
            </a:r>
            <a:r>
              <a:rPr lang="en-US" sz="2400" dirty="0">
                <a:solidFill>
                  <a:schemeClr val="bg1"/>
                </a:solidFill>
              </a:rPr>
              <a:t> de traverser les </a:t>
            </a:r>
            <a:r>
              <a:rPr lang="en-US" sz="2400" dirty="0" err="1">
                <a:solidFill>
                  <a:schemeClr val="bg1"/>
                </a:solidFill>
              </a:rPr>
              <a:t>voies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ferrées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872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3D53B4-893E-F941-B619-A801CC9B42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6815" y="1103970"/>
            <a:ext cx="3927185" cy="542151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traversez</a:t>
            </a:r>
            <a:r>
              <a:rPr lang="en-US" dirty="0">
                <a:solidFill>
                  <a:schemeClr val="bg1"/>
                </a:solidFill>
              </a:rPr>
              <a:t> un passage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niveau</a:t>
            </a:r>
            <a:r>
              <a:rPr lang="en-US" dirty="0">
                <a:solidFill>
                  <a:schemeClr val="bg1"/>
                </a:solidFill>
              </a:rPr>
              <a:t> en </a:t>
            </a:r>
            <a:r>
              <a:rPr lang="en-US" dirty="0" err="1">
                <a:solidFill>
                  <a:schemeClr val="bg1"/>
                </a:solidFill>
              </a:rPr>
              <a:t>voiture</a:t>
            </a:r>
            <a:r>
              <a:rPr lang="en-US" dirty="0">
                <a:solidFill>
                  <a:schemeClr val="bg1"/>
                </a:solidFill>
              </a:rPr>
              <a:t>. Les </a:t>
            </a:r>
            <a:r>
              <a:rPr lang="en-US" dirty="0" err="1">
                <a:solidFill>
                  <a:schemeClr val="bg1"/>
                </a:solidFill>
              </a:rPr>
              <a:t>voyants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lumineux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s’activent</a:t>
            </a:r>
            <a:r>
              <a:rPr lang="en-US" dirty="0">
                <a:solidFill>
                  <a:schemeClr val="bg1"/>
                </a:solidFill>
              </a:rPr>
              <a:t> et les </a:t>
            </a:r>
            <a:r>
              <a:rPr lang="en-US" dirty="0" err="1">
                <a:solidFill>
                  <a:schemeClr val="bg1"/>
                </a:solidFill>
              </a:rPr>
              <a:t>barrières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commencent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s’abaisser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lorsque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fr-CA" dirty="0">
                <a:solidFill>
                  <a:schemeClr val="bg1"/>
                </a:solidFill>
              </a:rPr>
              <a:t>êtes sur la voie. Vous devriez: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Continuer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</a:t>
            </a:r>
            <a:r>
              <a:rPr lang="en-US" dirty="0" err="1">
                <a:solidFill>
                  <a:schemeClr val="bg1"/>
                </a:solidFill>
              </a:rPr>
              <a:t>Abandonner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votre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véhicule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arr</a:t>
            </a:r>
            <a:r>
              <a:rPr lang="fr-CA" dirty="0" err="1">
                <a:solidFill>
                  <a:schemeClr val="bg1"/>
                </a:solidFill>
              </a:rPr>
              <a:t>êter</a:t>
            </a: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d)  </a:t>
            </a:r>
            <a:r>
              <a:rPr lang="en-US" dirty="0" err="1">
                <a:solidFill>
                  <a:schemeClr val="bg1"/>
                </a:solidFill>
              </a:rPr>
              <a:t>Reculer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Questionnaire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2020-08-26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44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traversez</a:t>
            </a:r>
            <a:r>
              <a:rPr lang="en-US" dirty="0">
                <a:solidFill>
                  <a:schemeClr val="bg1"/>
                </a:solidFill>
              </a:rPr>
              <a:t> un passage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niveau</a:t>
            </a:r>
            <a:r>
              <a:rPr lang="en-US" dirty="0">
                <a:solidFill>
                  <a:schemeClr val="bg1"/>
                </a:solidFill>
              </a:rPr>
              <a:t> en </a:t>
            </a:r>
            <a:r>
              <a:rPr lang="en-US" dirty="0" err="1">
                <a:solidFill>
                  <a:schemeClr val="bg1"/>
                </a:solidFill>
              </a:rPr>
              <a:t>voiture</a:t>
            </a:r>
            <a:r>
              <a:rPr lang="en-US" dirty="0">
                <a:solidFill>
                  <a:schemeClr val="bg1"/>
                </a:solidFill>
              </a:rPr>
              <a:t>. Les </a:t>
            </a:r>
            <a:r>
              <a:rPr lang="en-US" dirty="0" err="1">
                <a:solidFill>
                  <a:schemeClr val="bg1"/>
                </a:solidFill>
              </a:rPr>
              <a:t>voyants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lumineux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s’activent</a:t>
            </a:r>
            <a:r>
              <a:rPr lang="en-US" dirty="0">
                <a:solidFill>
                  <a:schemeClr val="bg1"/>
                </a:solidFill>
              </a:rPr>
              <a:t> et les </a:t>
            </a:r>
            <a:r>
              <a:rPr lang="en-US" dirty="0" err="1">
                <a:solidFill>
                  <a:schemeClr val="bg1"/>
                </a:solidFill>
              </a:rPr>
              <a:t>barrières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commencent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s’abaisser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lorsque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vous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fr-CA" dirty="0">
                <a:solidFill>
                  <a:schemeClr val="bg1"/>
                </a:solidFill>
              </a:rPr>
              <a:t>êtes sur la voie. Vous devriez: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a)  Continuer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0" y="1107855"/>
            <a:ext cx="9144000" cy="54176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Si </a:t>
            </a:r>
            <a:r>
              <a:rPr lang="en-US" sz="2400" dirty="0" err="1">
                <a:solidFill>
                  <a:schemeClr val="bg1"/>
                </a:solidFill>
              </a:rPr>
              <a:t>vous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respectez</a:t>
            </a:r>
            <a:r>
              <a:rPr lang="en-US" sz="2400" dirty="0">
                <a:solidFill>
                  <a:schemeClr val="bg1"/>
                </a:solidFill>
              </a:rPr>
              <a:t> la </a:t>
            </a:r>
            <a:r>
              <a:rPr lang="en-US" sz="2400" dirty="0" err="1">
                <a:solidFill>
                  <a:schemeClr val="bg1"/>
                </a:solidFill>
              </a:rPr>
              <a:t>signalisation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vous</a:t>
            </a:r>
            <a:r>
              <a:rPr lang="fr-CA" sz="2400" dirty="0">
                <a:solidFill>
                  <a:schemeClr val="bg1"/>
                </a:solidFill>
              </a:rPr>
              <a:t> ne devriez jamais vous retrouver sur la voie ferrée lorsque les barrières d’un passage à niveau s’abaissent. Les voyants lumineux s’activent environ 7 secondes avant que les barrières commencent à s’abaisser. 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r>
              <a:rPr lang="en-US" sz="2400" dirty="0" err="1">
                <a:solidFill>
                  <a:schemeClr val="bg1"/>
                </a:solidFill>
              </a:rPr>
              <a:t>Dans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une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telle</a:t>
            </a:r>
            <a:r>
              <a:rPr lang="en-US" sz="2400" dirty="0">
                <a:solidFill>
                  <a:schemeClr val="bg1"/>
                </a:solidFill>
              </a:rPr>
              <a:t> situation, la </a:t>
            </a:r>
            <a:r>
              <a:rPr lang="en-US" sz="2400" dirty="0" err="1">
                <a:solidFill>
                  <a:schemeClr val="bg1"/>
                </a:solidFill>
              </a:rPr>
              <a:t>meilleure</a:t>
            </a:r>
            <a:r>
              <a:rPr lang="en-US" sz="2400" dirty="0">
                <a:solidFill>
                  <a:schemeClr val="bg1"/>
                </a:solidFill>
              </a:rPr>
              <a:t> solution </a:t>
            </a:r>
            <a:r>
              <a:rPr lang="en-US" sz="2400" dirty="0" err="1">
                <a:solidFill>
                  <a:schemeClr val="bg1"/>
                </a:solidFill>
              </a:rPr>
              <a:t>est</a:t>
            </a:r>
            <a:r>
              <a:rPr lang="en-US" sz="2400" dirty="0">
                <a:solidFill>
                  <a:schemeClr val="bg1"/>
                </a:solidFill>
              </a:rPr>
              <a:t> de continuer pour </a:t>
            </a:r>
            <a:r>
              <a:rPr lang="en-US" sz="2400" dirty="0" err="1">
                <a:solidFill>
                  <a:schemeClr val="bg1"/>
                </a:solidFill>
              </a:rPr>
              <a:t>que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votre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véhicule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dégage</a:t>
            </a:r>
            <a:r>
              <a:rPr lang="en-US" sz="2400" dirty="0">
                <a:solidFill>
                  <a:schemeClr val="bg1"/>
                </a:solidFill>
              </a:rPr>
              <a:t> la </a:t>
            </a:r>
            <a:r>
              <a:rPr lang="en-US" sz="2400" dirty="0" err="1">
                <a:solidFill>
                  <a:schemeClr val="bg1"/>
                </a:solidFill>
              </a:rPr>
              <a:t>voie</a:t>
            </a:r>
            <a:r>
              <a:rPr lang="en-US" sz="2400" dirty="0">
                <a:solidFill>
                  <a:schemeClr val="bg1"/>
                </a:solidFill>
              </a:rPr>
              <a:t> le plus </a:t>
            </a:r>
            <a:r>
              <a:rPr lang="en-US" sz="2400" dirty="0" err="1">
                <a:solidFill>
                  <a:schemeClr val="bg1"/>
                </a:solidFill>
              </a:rPr>
              <a:t>rapidement</a:t>
            </a:r>
            <a:r>
              <a:rPr lang="en-US" sz="2400" dirty="0">
                <a:solidFill>
                  <a:schemeClr val="bg1"/>
                </a:solidFill>
              </a:rPr>
              <a:t> possible.</a:t>
            </a:r>
          </a:p>
        </p:txBody>
      </p:sp>
    </p:spTree>
    <p:extLst>
      <p:ext uri="{BB962C8B-B14F-4D97-AF65-F5344CB8AC3E}">
        <p14:creationId xmlns:p14="http://schemas.microsoft.com/office/powerpoint/2010/main" val="145331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B86724-9A01-544A-B97E-B7E7A2FE7F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8739" y="1103969"/>
            <a:ext cx="3901988" cy="5421511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 </a:t>
            </a:r>
            <a:r>
              <a:rPr lang="en-US" dirty="0" err="1">
                <a:solidFill>
                  <a:schemeClr val="bg1"/>
                </a:solidFill>
              </a:rPr>
              <a:t>plupart</a:t>
            </a:r>
            <a:r>
              <a:rPr lang="en-US" dirty="0">
                <a:solidFill>
                  <a:schemeClr val="bg1"/>
                </a:solidFill>
              </a:rPr>
              <a:t> des collisions aux passages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niveau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ont</a:t>
            </a:r>
            <a:r>
              <a:rPr lang="en-US" dirty="0">
                <a:solidFill>
                  <a:schemeClr val="bg1"/>
                </a:solidFill>
              </a:rPr>
              <a:t> lieu </a:t>
            </a:r>
            <a:r>
              <a:rPr lang="en-US" dirty="0" err="1">
                <a:solidFill>
                  <a:schemeClr val="bg1"/>
                </a:solidFill>
              </a:rPr>
              <a:t>dans</a:t>
            </a:r>
            <a:r>
              <a:rPr lang="en-US" dirty="0">
                <a:solidFill>
                  <a:schemeClr val="bg1"/>
                </a:solidFill>
              </a:rPr>
              <a:t> un rayon de __ km du domicile du </a:t>
            </a:r>
            <a:r>
              <a:rPr lang="en-US" dirty="0" err="1">
                <a:solidFill>
                  <a:schemeClr val="bg1"/>
                </a:solidFill>
              </a:rPr>
              <a:t>conducteur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10 km</a:t>
            </a: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40 km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65 km</a:t>
            </a: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d)  100 km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Questionnaire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2020-08-26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45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73967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 </a:t>
            </a:r>
            <a:r>
              <a:rPr lang="en-US" dirty="0" err="1">
                <a:solidFill>
                  <a:schemeClr val="bg1"/>
                </a:solidFill>
              </a:rPr>
              <a:t>plupart</a:t>
            </a:r>
            <a:r>
              <a:rPr lang="en-US" dirty="0">
                <a:solidFill>
                  <a:schemeClr val="bg1"/>
                </a:solidFill>
              </a:rPr>
              <a:t> des collisions aux passages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niveau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ont</a:t>
            </a:r>
            <a:r>
              <a:rPr lang="en-US" dirty="0">
                <a:solidFill>
                  <a:schemeClr val="bg1"/>
                </a:solidFill>
              </a:rPr>
              <a:t> lieu </a:t>
            </a:r>
            <a:r>
              <a:rPr lang="en-US" dirty="0" err="1">
                <a:solidFill>
                  <a:schemeClr val="bg1"/>
                </a:solidFill>
              </a:rPr>
              <a:t>dans</a:t>
            </a:r>
            <a:r>
              <a:rPr lang="en-US" dirty="0">
                <a:solidFill>
                  <a:schemeClr val="bg1"/>
                </a:solidFill>
              </a:rPr>
              <a:t> un rayon de __ km du domicile du </a:t>
            </a:r>
            <a:r>
              <a:rPr lang="en-US" dirty="0" err="1">
                <a:solidFill>
                  <a:schemeClr val="bg1"/>
                </a:solidFill>
              </a:rPr>
              <a:t>conducteur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b)  40 km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-7698" y="1100085"/>
            <a:ext cx="9144000" cy="54176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La </a:t>
            </a:r>
            <a:r>
              <a:rPr lang="en-US" sz="2400" dirty="0" err="1">
                <a:solidFill>
                  <a:schemeClr val="bg1"/>
                </a:solidFill>
              </a:rPr>
              <a:t>plupart</a:t>
            </a:r>
            <a:r>
              <a:rPr lang="en-US" sz="2400" dirty="0">
                <a:solidFill>
                  <a:schemeClr val="bg1"/>
                </a:solidFill>
              </a:rPr>
              <a:t> des collisions </a:t>
            </a:r>
            <a:r>
              <a:rPr lang="en-US" sz="2400" dirty="0" err="1">
                <a:solidFill>
                  <a:schemeClr val="bg1"/>
                </a:solidFill>
              </a:rPr>
              <a:t>surviennent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à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proximité</a:t>
            </a:r>
            <a:r>
              <a:rPr lang="en-US" sz="2400" dirty="0">
                <a:solidFill>
                  <a:schemeClr val="bg1"/>
                </a:solidFill>
              </a:rPr>
              <a:t> du domicile du </a:t>
            </a:r>
            <a:r>
              <a:rPr lang="en-US" sz="2400" dirty="0" err="1">
                <a:solidFill>
                  <a:schemeClr val="bg1"/>
                </a:solidFill>
              </a:rPr>
              <a:t>conducteur</a:t>
            </a:r>
            <a:r>
              <a:rPr lang="en-US" sz="2400" dirty="0">
                <a:solidFill>
                  <a:schemeClr val="bg1"/>
                </a:solidFill>
              </a:rPr>
              <a:t>. Les gens </a:t>
            </a:r>
            <a:r>
              <a:rPr lang="en-US" sz="2400" dirty="0" err="1">
                <a:solidFill>
                  <a:schemeClr val="bg1"/>
                </a:solidFill>
              </a:rPr>
              <a:t>ont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tendance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à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moins</a:t>
            </a:r>
            <a:r>
              <a:rPr lang="en-US" sz="2400" dirty="0">
                <a:solidFill>
                  <a:schemeClr val="bg1"/>
                </a:solidFill>
              </a:rPr>
              <a:t> porter attention aux dangers </a:t>
            </a:r>
            <a:r>
              <a:rPr lang="en-US" sz="2400" dirty="0" err="1">
                <a:solidFill>
                  <a:schemeClr val="bg1"/>
                </a:solidFill>
              </a:rPr>
              <a:t>potentiels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autour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d’eux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lorsqu’ils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empruntent</a:t>
            </a:r>
            <a:r>
              <a:rPr lang="en-US" sz="2400" dirty="0">
                <a:solidFill>
                  <a:schemeClr val="bg1"/>
                </a:solidFill>
              </a:rPr>
              <a:t> un </a:t>
            </a:r>
            <a:r>
              <a:rPr lang="en-US" sz="2400" dirty="0" err="1">
                <a:solidFill>
                  <a:schemeClr val="bg1"/>
                </a:solidFill>
              </a:rPr>
              <a:t>trajet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familier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51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824868-88F4-BA4F-850E-381EA26E1E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101"/>
          <a:stretch/>
        </p:blipFill>
        <p:spPr>
          <a:xfrm>
            <a:off x="5248739" y="1096200"/>
            <a:ext cx="3895261" cy="542151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74825" y="1463658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Un train </a:t>
            </a:r>
            <a:r>
              <a:rPr lang="en-US" dirty="0" err="1">
                <a:solidFill>
                  <a:schemeClr val="bg1"/>
                </a:solidFill>
              </a:rPr>
              <a:t>marchandises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moyen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roulant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100 km/h, </a:t>
            </a:r>
            <a:r>
              <a:rPr lang="en-US" dirty="0" err="1">
                <a:solidFill>
                  <a:schemeClr val="bg1"/>
                </a:solidFill>
              </a:rPr>
              <a:t>ou</a:t>
            </a:r>
            <a:r>
              <a:rPr lang="en-US" dirty="0">
                <a:solidFill>
                  <a:schemeClr val="bg1"/>
                </a:solidFill>
              </a:rPr>
              <a:t> un train voyageurs </a:t>
            </a:r>
            <a:r>
              <a:rPr lang="en-US" dirty="0" err="1">
                <a:solidFill>
                  <a:schemeClr val="bg1"/>
                </a:solidFill>
              </a:rPr>
              <a:t>roulant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160 km/h, </a:t>
            </a:r>
            <a:r>
              <a:rPr lang="en-US" dirty="0" err="1">
                <a:solidFill>
                  <a:schemeClr val="bg1"/>
                </a:solidFill>
              </a:rPr>
              <a:t>nécessite</a:t>
            </a:r>
            <a:r>
              <a:rPr lang="en-US" dirty="0">
                <a:solidFill>
                  <a:schemeClr val="bg1"/>
                </a:solidFill>
              </a:rPr>
              <a:t> environ </a:t>
            </a:r>
            <a:r>
              <a:rPr lang="en-US" dirty="0" err="1">
                <a:solidFill>
                  <a:schemeClr val="bg1"/>
                </a:solidFill>
              </a:rPr>
              <a:t>quelle</a:t>
            </a:r>
            <a:r>
              <a:rPr lang="en-US" dirty="0">
                <a:solidFill>
                  <a:schemeClr val="bg1"/>
                </a:solidFill>
              </a:rPr>
              <a:t> distance pour </a:t>
            </a:r>
            <a:r>
              <a:rPr lang="en-US" dirty="0" err="1">
                <a:solidFill>
                  <a:schemeClr val="bg1"/>
                </a:solidFill>
              </a:rPr>
              <a:t>s’arr</a:t>
            </a:r>
            <a:r>
              <a:rPr lang="fr-CA" dirty="0" err="1">
                <a:solidFill>
                  <a:schemeClr val="bg1"/>
                </a:solidFill>
              </a:rPr>
              <a:t>êter</a:t>
            </a:r>
            <a:r>
              <a:rPr lang="fr-CA" dirty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a)  200 </a:t>
            </a:r>
            <a:r>
              <a:rPr lang="en-US" dirty="0" err="1">
                <a:solidFill>
                  <a:schemeClr val="bg1"/>
                </a:solidFill>
              </a:rPr>
              <a:t>mètres</a:t>
            </a: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b)  500 </a:t>
            </a:r>
            <a:r>
              <a:rPr lang="en-US" dirty="0" err="1">
                <a:solidFill>
                  <a:schemeClr val="bg1"/>
                </a:solidFill>
              </a:rPr>
              <a:t>mètres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c)  1 </a:t>
            </a:r>
            <a:r>
              <a:rPr lang="en-US" dirty="0" err="1">
                <a:solidFill>
                  <a:schemeClr val="bg1"/>
                </a:solidFill>
              </a:rPr>
              <a:t>kilomètre</a:t>
            </a: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d)  2 </a:t>
            </a:r>
            <a:r>
              <a:rPr lang="en-US" dirty="0" err="1">
                <a:solidFill>
                  <a:schemeClr val="bg1"/>
                </a:solidFill>
              </a:rPr>
              <a:t>kilomètres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Questionnaire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0B095-1C01-6741-8A61-E401CEBECF20}" type="datetime1">
              <a:rPr lang="en-CA" smtClean="0"/>
              <a:t>2020-08-26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46</a:t>
            </a:fld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5AA188-B263-B24D-A7BB-59D6908531AD}"/>
              </a:ext>
            </a:extLst>
          </p:cNvPr>
          <p:cNvSpPr/>
          <p:nvPr/>
        </p:nvSpPr>
        <p:spPr>
          <a:xfrm>
            <a:off x="374825" y="1459773"/>
            <a:ext cx="4499090" cy="4694366"/>
          </a:xfrm>
          <a:prstGeom prst="round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Un train </a:t>
            </a:r>
            <a:r>
              <a:rPr lang="en-US" dirty="0" err="1">
                <a:solidFill>
                  <a:schemeClr val="bg1"/>
                </a:solidFill>
              </a:rPr>
              <a:t>marchandises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moyen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roulant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100 km/h, </a:t>
            </a:r>
            <a:r>
              <a:rPr lang="en-US" dirty="0" err="1">
                <a:solidFill>
                  <a:schemeClr val="bg1"/>
                </a:solidFill>
              </a:rPr>
              <a:t>ou</a:t>
            </a:r>
            <a:r>
              <a:rPr lang="en-US" dirty="0">
                <a:solidFill>
                  <a:schemeClr val="bg1"/>
                </a:solidFill>
              </a:rPr>
              <a:t> un train voyageurs </a:t>
            </a:r>
            <a:r>
              <a:rPr lang="en-US" dirty="0" err="1">
                <a:solidFill>
                  <a:schemeClr val="bg1"/>
                </a:solidFill>
              </a:rPr>
              <a:t>roulant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à</a:t>
            </a:r>
            <a:r>
              <a:rPr lang="en-US" dirty="0">
                <a:solidFill>
                  <a:schemeClr val="bg1"/>
                </a:solidFill>
              </a:rPr>
              <a:t> 160 km/h, </a:t>
            </a:r>
            <a:r>
              <a:rPr lang="en-US" dirty="0" err="1">
                <a:solidFill>
                  <a:schemeClr val="bg1"/>
                </a:solidFill>
              </a:rPr>
              <a:t>nécessite</a:t>
            </a:r>
            <a:r>
              <a:rPr lang="en-US" dirty="0">
                <a:solidFill>
                  <a:schemeClr val="bg1"/>
                </a:solidFill>
              </a:rPr>
              <a:t> environ </a:t>
            </a:r>
            <a:r>
              <a:rPr lang="en-US" dirty="0" err="1">
                <a:solidFill>
                  <a:schemeClr val="bg1"/>
                </a:solidFill>
              </a:rPr>
              <a:t>quelle</a:t>
            </a:r>
            <a:r>
              <a:rPr lang="en-US" dirty="0">
                <a:solidFill>
                  <a:schemeClr val="bg1"/>
                </a:solidFill>
              </a:rPr>
              <a:t> distance pour </a:t>
            </a:r>
            <a:r>
              <a:rPr lang="en-US" dirty="0" err="1">
                <a:solidFill>
                  <a:schemeClr val="bg1"/>
                </a:solidFill>
              </a:rPr>
              <a:t>s’arr</a:t>
            </a:r>
            <a:r>
              <a:rPr lang="fr-CA" dirty="0" err="1">
                <a:solidFill>
                  <a:schemeClr val="bg1"/>
                </a:solidFill>
              </a:rPr>
              <a:t>êter</a:t>
            </a:r>
            <a:r>
              <a:rPr lang="fr-CA" dirty="0">
                <a:solidFill>
                  <a:schemeClr val="bg1"/>
                </a:solidFill>
              </a:rPr>
              <a:t>?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AutoNum type="alphaLcParenR" startAt="3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rgbClr val="008F00"/>
                </a:solidFill>
              </a:rPr>
              <a:t>d)  2 </a:t>
            </a:r>
            <a:r>
              <a:rPr lang="en-US" dirty="0" err="1">
                <a:solidFill>
                  <a:srgbClr val="008F00"/>
                </a:solidFill>
              </a:rPr>
              <a:t>kilomètres</a:t>
            </a:r>
            <a:endParaRPr lang="en-US" dirty="0">
              <a:solidFill>
                <a:srgbClr val="008F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1C3C25-A8DF-7C4E-897A-918606C7CF9A}"/>
              </a:ext>
            </a:extLst>
          </p:cNvPr>
          <p:cNvSpPr/>
          <p:nvPr/>
        </p:nvSpPr>
        <p:spPr>
          <a:xfrm>
            <a:off x="0" y="1096200"/>
            <a:ext cx="9144000" cy="54176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M</a:t>
            </a:r>
            <a:r>
              <a:rPr lang="fr-CA" sz="2400" dirty="0" err="1">
                <a:solidFill>
                  <a:schemeClr val="bg1"/>
                </a:solidFill>
              </a:rPr>
              <a:t>ême</a:t>
            </a:r>
            <a:r>
              <a:rPr lang="fr-CA" sz="2400" dirty="0">
                <a:solidFill>
                  <a:schemeClr val="bg1"/>
                </a:solidFill>
              </a:rPr>
              <a:t> en situation de freinage d’urgence, un train peut nécessiter plus de 2 kilomètres pour s’arrêter </a:t>
            </a:r>
            <a:r>
              <a:rPr lang="en-US" sz="2400" dirty="0">
                <a:solidFill>
                  <a:schemeClr val="bg1"/>
                </a:solidFill>
              </a:rPr>
              <a:t>– </a:t>
            </a:r>
            <a:r>
              <a:rPr lang="en-US" sz="2400" dirty="0" err="1">
                <a:solidFill>
                  <a:schemeClr val="bg1"/>
                </a:solidFill>
              </a:rPr>
              <a:t>c’est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l’équivalent</a:t>
            </a:r>
            <a:r>
              <a:rPr lang="en-US" sz="2400" dirty="0">
                <a:solidFill>
                  <a:schemeClr val="bg1"/>
                </a:solidFill>
              </a:rPr>
              <a:t> de 18 terrains de football!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r>
              <a:rPr lang="en-US" sz="2400" dirty="0" err="1">
                <a:solidFill>
                  <a:schemeClr val="bg1"/>
                </a:solidFill>
              </a:rPr>
              <a:t>Cédez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toujours</a:t>
            </a:r>
            <a:r>
              <a:rPr lang="en-US" sz="2400" dirty="0">
                <a:solidFill>
                  <a:schemeClr val="bg1"/>
                </a:solidFill>
              </a:rPr>
              <a:t> le passage aux trains – </a:t>
            </a:r>
            <a:r>
              <a:rPr lang="en-US" sz="2400" dirty="0" err="1">
                <a:solidFill>
                  <a:schemeClr val="bg1"/>
                </a:solidFill>
              </a:rPr>
              <a:t>vous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pouvez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vous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arr</a:t>
            </a:r>
            <a:r>
              <a:rPr lang="fr-CA" sz="2400" dirty="0" err="1">
                <a:solidFill>
                  <a:schemeClr val="bg1"/>
                </a:solidFill>
              </a:rPr>
              <a:t>êter</a:t>
            </a:r>
            <a:r>
              <a:rPr lang="fr-CA" sz="2400" dirty="0">
                <a:solidFill>
                  <a:schemeClr val="bg1"/>
                </a:solidFill>
              </a:rPr>
              <a:t> beaucoup plus rapidement qu’ils ne le peuvent.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32F54-CC43-C94F-9829-D98209F1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047F4-0F78-9441-BBB6-8F7011119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995206"/>
            <a:ext cx="7886700" cy="11514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/>
              <a:t>Questions?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AF15E-F7C8-5148-B601-6B4877860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8591C-28F3-4948-9152-5628A0177029}" type="datetime1">
              <a:rPr lang="en-CA" smtClean="0"/>
              <a:t>2020-08-26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505F2-AFDC-944A-A364-C15E4B812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AE81E-3173-BC40-9E88-76F92B18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883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026D531-DAC8-1045-961C-04084D1219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060"/>
          <a:stretch/>
        </p:blipFill>
        <p:spPr>
          <a:xfrm>
            <a:off x="824257" y="3230029"/>
            <a:ext cx="1081414" cy="10769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DE893D3-FF1B-2B43-96C9-4AFC1D59E0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580" y="4541085"/>
            <a:ext cx="1044242" cy="1044242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3264D5-5240-4E42-93E0-3F1E0D5DF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EB3D5-68EB-8E4B-9738-C747974E7A8A}" type="datetime1">
              <a:rPr lang="en-CA" smtClean="0"/>
              <a:t>2020-08-26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EAFD72-E146-7D4F-9BF6-2A78F9B02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BD43C-34F4-3547-A4E9-2B30876B6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48</a:t>
            </a:fld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47461ED-B4BC-714A-887F-D9F20FB103AE}"/>
              </a:ext>
            </a:extLst>
          </p:cNvPr>
          <p:cNvSpPr txBox="1">
            <a:spLocks/>
          </p:cNvSpPr>
          <p:nvPr/>
        </p:nvSpPr>
        <p:spPr>
          <a:xfrm>
            <a:off x="1925822" y="3494465"/>
            <a:ext cx="4532128" cy="5324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/>
              <a:t>RegarderÉcouterVivre.ca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739070B-D051-F344-AF5C-6C9474519E0B}"/>
              </a:ext>
            </a:extLst>
          </p:cNvPr>
          <p:cNvSpPr txBox="1">
            <a:spLocks/>
          </p:cNvSpPr>
          <p:nvPr/>
        </p:nvSpPr>
        <p:spPr>
          <a:xfrm>
            <a:off x="1925822" y="4803887"/>
            <a:ext cx="4532128" cy="5324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FINILesVoiesTragiques.</a:t>
            </a:r>
            <a:r>
              <a:rPr lang="en-US" dirty="0"/>
              <a:t>ca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E87562-1CE7-B745-9A81-47DCE4DE97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60487"/>
          <a:stretch/>
        </p:blipFill>
        <p:spPr>
          <a:xfrm>
            <a:off x="958486" y="1871330"/>
            <a:ext cx="812957" cy="110900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DDF1D7B2-2551-984C-A287-1E5A1531F234}"/>
              </a:ext>
            </a:extLst>
          </p:cNvPr>
          <p:cNvSpPr txBox="1">
            <a:spLocks/>
          </p:cNvSpPr>
          <p:nvPr/>
        </p:nvSpPr>
        <p:spPr>
          <a:xfrm>
            <a:off x="1925822" y="2185043"/>
            <a:ext cx="4532128" cy="5324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/>
              <a:t>OpérationGareautrain.ca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A3107F60-2A4F-5D4C-BFA4-93B5396905A1}"/>
              </a:ext>
            </a:extLst>
          </p:cNvPr>
          <p:cNvSpPr txBox="1">
            <a:spLocks/>
          </p:cNvSpPr>
          <p:nvPr/>
        </p:nvSpPr>
        <p:spPr>
          <a:xfrm>
            <a:off x="958486" y="727936"/>
            <a:ext cx="5358810" cy="6296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 err="1"/>
              <a:t>Visitez</a:t>
            </a:r>
            <a:r>
              <a:rPr lang="en-US" sz="3600" dirty="0"/>
              <a:t>-nous en </a:t>
            </a:r>
            <a:r>
              <a:rPr lang="en-US" sz="3600" dirty="0" err="1"/>
              <a:t>ligne</a:t>
            </a:r>
            <a:r>
              <a:rPr lang="en-US" sz="36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388318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"/>
          <p:cNvSpPr txBox="1">
            <a:spLocks noGrp="1"/>
          </p:cNvSpPr>
          <p:nvPr>
            <p:ph type="title"/>
          </p:nvPr>
        </p:nvSpPr>
        <p:spPr>
          <a:xfrm>
            <a:off x="13519" y="30963"/>
            <a:ext cx="7601392" cy="110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Twentieth Century"/>
              <a:buNone/>
            </a:pPr>
            <a:r>
              <a:rPr lang="en-US" sz="3000" b="1" dirty="0" err="1"/>
              <a:t>Avez-vous</a:t>
            </a:r>
            <a:r>
              <a:rPr lang="en-US" sz="3000" b="1" dirty="0"/>
              <a:t> </a:t>
            </a:r>
            <a:r>
              <a:rPr lang="en-US" sz="3000" b="1" dirty="0" err="1"/>
              <a:t>été</a:t>
            </a:r>
            <a:r>
              <a:rPr lang="en-US" sz="3000" b="1" dirty="0"/>
              <a:t> </a:t>
            </a:r>
            <a:r>
              <a:rPr lang="en-US" sz="3000" b="1" dirty="0" err="1"/>
              <a:t>témoin</a:t>
            </a:r>
            <a:r>
              <a:rPr lang="en-US" sz="3000" b="1" dirty="0"/>
              <a:t> d’un accident de train?</a:t>
            </a:r>
            <a:endParaRPr sz="3000" b="1" dirty="0"/>
          </a:p>
        </p:txBody>
      </p:sp>
      <p:sp>
        <p:nvSpPr>
          <p:cNvPr id="150" name="Google Shape;150;p5"/>
          <p:cNvSpPr txBox="1">
            <a:spLocks noGrp="1"/>
          </p:cNvSpPr>
          <p:nvPr>
            <p:ph type="dt" idx="10"/>
          </p:nvPr>
        </p:nvSpPr>
        <p:spPr>
          <a:xfrm>
            <a:off x="6286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fld id="{3C0A3BEE-6C5D-2A44-8184-2987BCA5E12B}" type="datetime1">
              <a:rPr lang="en-CA"/>
              <a:pPr lvl="0"/>
              <a:t>2020-08-28</a:t>
            </a:fld>
            <a:endParaRPr dirty="0"/>
          </a:p>
        </p:txBody>
      </p:sp>
      <p:sp>
        <p:nvSpPr>
          <p:cNvPr id="151" name="Google Shape;151;p5"/>
          <p:cNvSpPr txBox="1">
            <a:spLocks noGrp="1"/>
          </p:cNvSpPr>
          <p:nvPr>
            <p:ph type="ftr" idx="11"/>
          </p:nvPr>
        </p:nvSpPr>
        <p:spPr>
          <a:xfrm>
            <a:off x="3028950" y="6517712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© 2020 Operation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  <a:endParaRPr dirty="0"/>
          </a:p>
        </p:txBody>
      </p:sp>
      <p:sp>
        <p:nvSpPr>
          <p:cNvPr id="152" name="Google Shape;152;p5"/>
          <p:cNvSpPr txBox="1">
            <a:spLocks noGrp="1"/>
          </p:cNvSpPr>
          <p:nvPr>
            <p:ph type="sldNum" idx="12"/>
          </p:nvPr>
        </p:nvSpPr>
        <p:spPr>
          <a:xfrm>
            <a:off x="64579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155" name="Google Shape;155;p5"/>
          <p:cNvSpPr/>
          <p:nvPr/>
        </p:nvSpPr>
        <p:spPr>
          <a:xfrm>
            <a:off x="4270492" y="2322639"/>
            <a:ext cx="218745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cap="none" dirty="0" err="1">
                <a:solidFill>
                  <a:schemeClr val="bg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Oui</a:t>
            </a:r>
            <a:r>
              <a:rPr lang="en-US" sz="5400" cap="none" dirty="0">
                <a:solidFill>
                  <a:schemeClr val="bg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(1)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56" name="Google Shape;156;p5"/>
          <p:cNvSpPr/>
          <p:nvPr/>
        </p:nvSpPr>
        <p:spPr>
          <a:xfrm>
            <a:off x="4404586" y="4168076"/>
            <a:ext cx="2304972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cap="none" dirty="0">
                <a:solidFill>
                  <a:schemeClr val="bg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Non (2)</a:t>
            </a:r>
            <a:endParaRPr sz="5400" cap="none" dirty="0">
              <a:solidFill>
                <a:schemeClr val="bg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26D6DB0-0D64-2F44-AFCE-B16C56637792}"/>
              </a:ext>
            </a:extLst>
          </p:cNvPr>
          <p:cNvSpPr/>
          <p:nvPr/>
        </p:nvSpPr>
        <p:spPr>
          <a:xfrm>
            <a:off x="2683247" y="2218820"/>
            <a:ext cx="1130968" cy="1130968"/>
          </a:xfrm>
          <a:prstGeom prst="rect">
            <a:avLst/>
          </a:prstGeom>
          <a:solidFill>
            <a:schemeClr val="tx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B07221-2AE2-024A-A3C7-18B0321645DD}"/>
              </a:ext>
            </a:extLst>
          </p:cNvPr>
          <p:cNvSpPr/>
          <p:nvPr/>
        </p:nvSpPr>
        <p:spPr>
          <a:xfrm>
            <a:off x="2683247" y="4064257"/>
            <a:ext cx="1130968" cy="1130968"/>
          </a:xfrm>
          <a:prstGeom prst="rect">
            <a:avLst/>
          </a:prstGeom>
          <a:solidFill>
            <a:schemeClr val="tx1"/>
          </a:solidFill>
          <a:ln>
            <a:solidFill>
              <a:srgbClr val="EB00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534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"/>
          <p:cNvSpPr txBox="1">
            <a:spLocks noGrp="1"/>
          </p:cNvSpPr>
          <p:nvPr>
            <p:ph type="title"/>
          </p:nvPr>
        </p:nvSpPr>
        <p:spPr>
          <a:xfrm>
            <a:off x="0" y="0"/>
            <a:ext cx="7668768" cy="110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wentieth Century"/>
              <a:buNone/>
            </a:pPr>
            <a:r>
              <a:rPr lang="en-US" sz="3200" b="1" dirty="0"/>
              <a:t>[</a:t>
            </a:r>
            <a:r>
              <a:rPr lang="en-US" sz="3200" b="1" dirty="0" err="1"/>
              <a:t>Insérez</a:t>
            </a:r>
            <a:r>
              <a:rPr lang="en-US" sz="3200" b="1" dirty="0"/>
              <a:t> </a:t>
            </a:r>
            <a:r>
              <a:rPr lang="en-US" sz="3200" b="1" dirty="0" err="1"/>
              <a:t>une</a:t>
            </a:r>
            <a:r>
              <a:rPr lang="en-US" sz="3200" b="1" dirty="0"/>
              <a:t> question que </a:t>
            </a:r>
            <a:r>
              <a:rPr lang="en-US" sz="3200" b="1" dirty="0" err="1"/>
              <a:t>vous</a:t>
            </a:r>
            <a:r>
              <a:rPr lang="en-US" sz="3200" b="1" dirty="0"/>
              <a:t> </a:t>
            </a:r>
            <a:r>
              <a:rPr lang="en-US" sz="3200" b="1" dirty="0" err="1"/>
              <a:t>posez</a:t>
            </a:r>
            <a:r>
              <a:rPr lang="en-US" sz="3200" b="1" dirty="0"/>
              <a:t> </a:t>
            </a:r>
            <a:r>
              <a:rPr lang="en-US" sz="3200" b="1" dirty="0" err="1"/>
              <a:t>habituellement</a:t>
            </a:r>
            <a:r>
              <a:rPr lang="en-US" sz="3200" b="1" dirty="0"/>
              <a:t> au début de </a:t>
            </a:r>
            <a:r>
              <a:rPr lang="en-US" sz="3200" b="1" dirty="0" err="1"/>
              <a:t>vos</a:t>
            </a:r>
            <a:r>
              <a:rPr lang="en-US" sz="3200" b="1" dirty="0"/>
              <a:t> </a:t>
            </a:r>
            <a:r>
              <a:rPr lang="en-US" sz="3200" b="1" dirty="0" err="1"/>
              <a:t>préésentations</a:t>
            </a:r>
            <a:r>
              <a:rPr lang="en-US" sz="3200" b="1" dirty="0"/>
              <a:t>]</a:t>
            </a:r>
            <a:endParaRPr sz="4800" b="1" dirty="0"/>
          </a:p>
        </p:txBody>
      </p:sp>
      <p:sp>
        <p:nvSpPr>
          <p:cNvPr id="162" name="Google Shape;162;p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dirty="0" err="1"/>
              <a:t>Supprimez</a:t>
            </a:r>
            <a:r>
              <a:rPr lang="en-US" dirty="0"/>
              <a:t> </a:t>
            </a:r>
            <a:r>
              <a:rPr lang="en-US" dirty="0" err="1"/>
              <a:t>cette</a:t>
            </a:r>
            <a:r>
              <a:rPr lang="en-US" dirty="0"/>
              <a:t> diapositive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elle</a:t>
            </a:r>
            <a:r>
              <a:rPr lang="en-US" dirty="0"/>
              <a:t> </a:t>
            </a:r>
            <a:r>
              <a:rPr lang="en-US" dirty="0" err="1"/>
              <a:t>n’est</a:t>
            </a:r>
            <a:r>
              <a:rPr lang="en-US" dirty="0"/>
              <a:t> pas necessaire.</a:t>
            </a:r>
            <a:endParaRPr dirty="0"/>
          </a:p>
        </p:txBody>
      </p:sp>
      <p:sp>
        <p:nvSpPr>
          <p:cNvPr id="163" name="Google Shape;163;p6"/>
          <p:cNvSpPr txBox="1">
            <a:spLocks noGrp="1"/>
          </p:cNvSpPr>
          <p:nvPr>
            <p:ph type="dt" idx="10"/>
          </p:nvPr>
        </p:nvSpPr>
        <p:spPr>
          <a:xfrm>
            <a:off x="6286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2020-08-28</a:t>
            </a:r>
            <a:endParaRPr dirty="0"/>
          </a:p>
        </p:txBody>
      </p:sp>
      <p:sp>
        <p:nvSpPr>
          <p:cNvPr id="164" name="Google Shape;164;p6"/>
          <p:cNvSpPr txBox="1">
            <a:spLocks noGrp="1"/>
          </p:cNvSpPr>
          <p:nvPr>
            <p:ph type="ftr" idx="11"/>
          </p:nvPr>
        </p:nvSpPr>
        <p:spPr>
          <a:xfrm>
            <a:off x="3028950" y="6517712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  <a:endParaRPr dirty="0"/>
          </a:p>
        </p:txBody>
      </p:sp>
      <p:sp>
        <p:nvSpPr>
          <p:cNvPr id="165" name="Google Shape;165;p6"/>
          <p:cNvSpPr txBox="1">
            <a:spLocks noGrp="1"/>
          </p:cNvSpPr>
          <p:nvPr>
            <p:ph type="sldNum" idx="12"/>
          </p:nvPr>
        </p:nvSpPr>
        <p:spPr>
          <a:xfrm>
            <a:off x="64579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353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D603025-75C8-4843-A784-C7A68B6AB8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837" y="1111837"/>
            <a:ext cx="3606163" cy="5414532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0" y="1284670"/>
            <a:ext cx="4583056" cy="5140516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/>
              <a:t>C’est un fait</a:t>
            </a:r>
            <a:endParaRPr lang="en-US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472" y="1889103"/>
            <a:ext cx="4435068" cy="3931650"/>
          </a:xfrm>
        </p:spPr>
        <p:txBody>
          <a:bodyPr>
            <a:normAutofit/>
          </a:bodyPr>
          <a:lstStyle/>
          <a:p>
            <a:pPr>
              <a:buClr>
                <a:srgbClr val="EB0029"/>
              </a:buClr>
            </a:pPr>
            <a:r>
              <a:rPr lang="fr-FR" sz="2400" dirty="0">
                <a:ea typeface="ITC Avant Garde Gothic Std Medium" charset="0"/>
                <a:cs typeface="ITC Avant Garde Gothic Std Medium" charset="0"/>
              </a:rPr>
              <a:t>Il existe environ 50 000 passages à niveau et près de  45 000 kilomètres de voies ferrées au Canada.</a:t>
            </a:r>
            <a:endParaRPr lang="en-CA" sz="2400" dirty="0">
              <a:ea typeface="ITC Avant Garde Gothic Std Medium" charset="0"/>
              <a:cs typeface="ITC Avant Garde Gothic Std Medium" charset="0"/>
            </a:endParaRPr>
          </a:p>
          <a:p>
            <a:pPr>
              <a:buClr>
                <a:srgbClr val="EB0029"/>
              </a:buClr>
            </a:pPr>
            <a:r>
              <a:rPr lang="fr-FR" sz="2400" dirty="0">
                <a:ea typeface="ITC Avant Garde Gothic Std Medium" charset="0"/>
                <a:cs typeface="ITC Avant Garde Gothic Std Medium" charset="0"/>
              </a:rPr>
              <a:t>Chaque année, </a:t>
            </a:r>
            <a:r>
              <a:rPr lang="fr-FR" sz="2400" dirty="0">
                <a:solidFill>
                  <a:srgbClr val="FF0000"/>
                </a:solidFill>
                <a:ea typeface="ITC Avant Garde Gothic Std Medium" charset="0"/>
                <a:cs typeface="ITC Avant Garde Gothic Std Medium" charset="0"/>
              </a:rPr>
              <a:t>plus de 100 Canadiens</a:t>
            </a:r>
            <a:r>
              <a:rPr lang="fr-FR" sz="2400" dirty="0">
                <a:ea typeface="ITC Avant Garde Gothic Std Medium" charset="0"/>
                <a:cs typeface="ITC Avant Garde Gothic Std Medium" charset="0"/>
              </a:rPr>
              <a:t> sont gravement blessés ou tués dans des incidents liés aux passages à niveau ou aux intrusions. 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3ED4D-4B53-DF4C-80A4-696C8E628A09}" type="datetime1">
              <a:rPr lang="en-CA" smtClean="0"/>
              <a:t>2020-08-26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7</a:t>
            </a:fld>
            <a:endParaRPr lang="en-US"/>
          </a:p>
        </p:txBody>
      </p:sp>
      <p:pic>
        <p:nvPicPr>
          <p:cNvPr id="14" name="Picture 13" descr="FirstNewspaperClipping.png">
            <a:extLst>
              <a:ext uri="{FF2B5EF4-FFF2-40B4-BE49-F238E27FC236}">
                <a16:creationId xmlns:a16="http://schemas.microsoft.com/office/drawing/2014/main" id="{EB158558-2564-F34B-B20E-205EC3C815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3379">
            <a:off x="3927990" y="1452956"/>
            <a:ext cx="5477453" cy="25701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3EB116-C7B4-8F41-8762-CC88DB988B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30865">
            <a:off x="3415965" y="3954003"/>
            <a:ext cx="5636233" cy="264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91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8"/>
          <p:cNvSpPr txBox="1">
            <a:spLocks noGrp="1"/>
          </p:cNvSpPr>
          <p:nvPr>
            <p:ph type="title"/>
          </p:nvPr>
        </p:nvSpPr>
        <p:spPr>
          <a:xfrm>
            <a:off x="-1" y="0"/>
            <a:ext cx="7808496" cy="110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wentieth Century"/>
              <a:buNone/>
            </a:pPr>
            <a:r>
              <a:rPr lang="en-US" sz="3600" b="1" dirty="0" err="1"/>
              <a:t>Statistiques</a:t>
            </a:r>
            <a:r>
              <a:rPr lang="en-US" sz="3600" b="1" dirty="0"/>
              <a:t> des intrusions </a:t>
            </a:r>
            <a:r>
              <a:rPr lang="en-US" sz="3600" b="1" dirty="0" err="1"/>
              <a:t>ferroviaires</a:t>
            </a:r>
            <a:r>
              <a:rPr lang="en-US" sz="3600" b="1" dirty="0"/>
              <a:t> et collisions aux passages </a:t>
            </a:r>
            <a:r>
              <a:rPr lang="en-US" sz="3600" b="1" dirty="0" err="1"/>
              <a:t>à</a:t>
            </a:r>
            <a:r>
              <a:rPr lang="en-US" sz="3600" b="1" dirty="0"/>
              <a:t> </a:t>
            </a:r>
            <a:r>
              <a:rPr lang="en-US" sz="3600" b="1" dirty="0" err="1"/>
              <a:t>niveau</a:t>
            </a:r>
            <a:endParaRPr sz="3600" b="1" dirty="0"/>
          </a:p>
        </p:txBody>
      </p:sp>
      <p:sp>
        <p:nvSpPr>
          <p:cNvPr id="185" name="Google Shape;185;p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992836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fr-CA" dirty="0"/>
              <a:t>Insérez les statistiques récentes des incidents ferroviaires liés aux </a:t>
            </a:r>
            <a:r>
              <a:rPr lang="fr-CA" dirty="0" err="1"/>
              <a:t>instrusions</a:t>
            </a:r>
            <a:r>
              <a:rPr lang="fr-CA" dirty="0"/>
              <a:t> et collisions aux passages à niveau sur cette diapositive.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fr-CA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fr-CA" dirty="0"/>
              <a:t>Les statistiques à jour des incidents ferroviaires peuvent être trouvées au </a:t>
            </a:r>
            <a:r>
              <a:rPr lang="fr-CA" dirty="0">
                <a:hlinkClick r:id="rId3"/>
              </a:rPr>
              <a:t>www.operationgareautrain.ca/ressources/statistiques</a:t>
            </a:r>
            <a:r>
              <a:rPr lang="fr-CA" dirty="0"/>
              <a:t>.</a:t>
            </a:r>
            <a:endParaRPr dirty="0"/>
          </a:p>
        </p:txBody>
      </p:sp>
      <p:sp>
        <p:nvSpPr>
          <p:cNvPr id="186" name="Google Shape;186;p8"/>
          <p:cNvSpPr txBox="1">
            <a:spLocks noGrp="1"/>
          </p:cNvSpPr>
          <p:nvPr>
            <p:ph type="dt" idx="10"/>
          </p:nvPr>
        </p:nvSpPr>
        <p:spPr>
          <a:xfrm>
            <a:off x="6286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2020-08-28</a:t>
            </a:r>
            <a:endParaRPr dirty="0"/>
          </a:p>
        </p:txBody>
      </p:sp>
      <p:sp>
        <p:nvSpPr>
          <p:cNvPr id="187" name="Google Shape;187;p8"/>
          <p:cNvSpPr txBox="1">
            <a:spLocks noGrp="1"/>
          </p:cNvSpPr>
          <p:nvPr>
            <p:ph type="ftr" idx="11"/>
          </p:nvPr>
        </p:nvSpPr>
        <p:spPr>
          <a:xfrm>
            <a:off x="3028950" y="6517712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  <a:endParaRPr dirty="0"/>
          </a:p>
        </p:txBody>
      </p:sp>
      <p:sp>
        <p:nvSpPr>
          <p:cNvPr id="188" name="Google Shape;188;p8"/>
          <p:cNvSpPr txBox="1">
            <a:spLocks noGrp="1"/>
          </p:cNvSpPr>
          <p:nvPr>
            <p:ph type="sldNum" idx="12"/>
          </p:nvPr>
        </p:nvSpPr>
        <p:spPr>
          <a:xfrm>
            <a:off x="6457950" y="6517712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7468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24241C3-E3B3-CF48-88BA-5C1D50BDDA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964"/>
          <a:stretch/>
        </p:blipFill>
        <p:spPr>
          <a:xfrm>
            <a:off x="0" y="2942796"/>
            <a:ext cx="9143998" cy="3565965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767959" cy="1103971"/>
          </a:xfrm>
        </p:spPr>
        <p:txBody>
          <a:bodyPr>
            <a:noAutofit/>
          </a:bodyPr>
          <a:lstStyle/>
          <a:p>
            <a:r>
              <a:rPr lang="fr-FR" sz="3600" b="1"/>
              <a:t>Panneaux et dispositifs d’avertissement</a:t>
            </a:r>
            <a:endParaRPr lang="en-US" sz="3600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959" y="1656867"/>
            <a:ext cx="9021041" cy="737417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rgbClr val="EB0029"/>
              </a:buClr>
              <a:buNone/>
              <a:defRPr/>
            </a:pPr>
            <a:r>
              <a:rPr lang="en-CA" sz="2400" dirty="0"/>
              <a:t>Que faire </a:t>
            </a:r>
            <a:r>
              <a:rPr lang="en-CA" sz="2400" dirty="0" err="1"/>
              <a:t>si</a:t>
            </a:r>
            <a:r>
              <a:rPr lang="en-CA" sz="2400" dirty="0"/>
              <a:t> </a:t>
            </a:r>
            <a:r>
              <a:rPr lang="en-CA" sz="2400" dirty="0" err="1"/>
              <a:t>vous</a:t>
            </a:r>
            <a:r>
              <a:rPr lang="en-CA" sz="2400" dirty="0"/>
              <a:t> </a:t>
            </a:r>
            <a:r>
              <a:rPr lang="en-CA" sz="2400" dirty="0" err="1"/>
              <a:t>apercevez</a:t>
            </a:r>
            <a:r>
              <a:rPr lang="en-CA" sz="2400" dirty="0"/>
              <a:t> les </a:t>
            </a:r>
            <a:r>
              <a:rPr lang="en-CA" sz="2400" dirty="0" err="1"/>
              <a:t>panneaux</a:t>
            </a:r>
            <a:r>
              <a:rPr lang="en-CA" sz="2400" dirty="0"/>
              <a:t>, </a:t>
            </a:r>
            <a:r>
              <a:rPr lang="en-CA" sz="2400" dirty="0" err="1"/>
              <a:t>signaux</a:t>
            </a:r>
            <a:r>
              <a:rPr lang="en-CA" sz="2400" dirty="0"/>
              <a:t> et </a:t>
            </a:r>
            <a:r>
              <a:rPr lang="en-CA" sz="2400" dirty="0" err="1"/>
              <a:t>dispositifs</a:t>
            </a:r>
            <a:r>
              <a:rPr lang="en-CA" sz="2400" dirty="0"/>
              <a:t> </a:t>
            </a:r>
            <a:r>
              <a:rPr lang="en-CA" sz="2400" dirty="0" err="1"/>
              <a:t>d’avertissement</a:t>
            </a:r>
            <a:r>
              <a:rPr lang="en-CA" sz="2400" dirty="0"/>
              <a:t> </a:t>
            </a:r>
            <a:r>
              <a:rPr lang="en-CA" sz="2400" dirty="0" err="1"/>
              <a:t>suivants</a:t>
            </a:r>
            <a:r>
              <a:rPr lang="en-CA" sz="2400" dirty="0"/>
              <a:t>? </a:t>
            </a:r>
            <a:r>
              <a:rPr lang="en-CA" sz="2400" dirty="0" err="1"/>
              <a:t>Ils</a:t>
            </a:r>
            <a:r>
              <a:rPr lang="en-CA" sz="2400" dirty="0"/>
              <a:t> </a:t>
            </a:r>
            <a:r>
              <a:rPr lang="en-CA" sz="2400" dirty="0" err="1"/>
              <a:t>pourraient</a:t>
            </a:r>
            <a:r>
              <a:rPr lang="en-CA" sz="2400" dirty="0"/>
              <a:t> </a:t>
            </a:r>
            <a:r>
              <a:rPr lang="en-CA" sz="2400" dirty="0" err="1"/>
              <a:t>vous</a:t>
            </a:r>
            <a:r>
              <a:rPr lang="en-CA" sz="2400" dirty="0"/>
              <a:t> </a:t>
            </a:r>
            <a:r>
              <a:rPr lang="en-CA" sz="2400" dirty="0" err="1"/>
              <a:t>sauver</a:t>
            </a:r>
            <a:r>
              <a:rPr lang="en-CA" sz="2400" dirty="0"/>
              <a:t> la vie! </a:t>
            </a:r>
            <a:endParaRPr lang="en-US" sz="2400" dirty="0">
              <a:ea typeface="ITC Avant Garde Gothic Std Medium" charset="0"/>
              <a:cs typeface="ITC Avant Garde Gothic Std Medium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B5E86-8F12-AE4F-B992-8139C8073089}" type="datetime1">
              <a:rPr lang="en-CA" smtClean="0"/>
              <a:t>2020-08-26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Opération</a:t>
            </a:r>
            <a:r>
              <a:rPr lang="en-US" dirty="0"/>
              <a:t> </a:t>
            </a:r>
            <a:r>
              <a:rPr lang="en-US" dirty="0" err="1"/>
              <a:t>Gareautrain</a:t>
            </a:r>
            <a:r>
              <a:rPr lang="en-US" dirty="0"/>
              <a:t> Canada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1F922-BF08-7548-A463-B65AA8A328B3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762EC6-2203-5F40-9956-59CC7465FE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7350" y="2951747"/>
            <a:ext cx="6110609" cy="356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605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D0920"/>
      </a:hlink>
      <a:folHlink>
        <a:srgbClr val="954F72"/>
      </a:folHlink>
    </a:clrScheme>
    <a:fontScheme name="Tw Cen MT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9099343BC2454CB8C7CE9E88059863" ma:contentTypeVersion="12" ma:contentTypeDescription="Create a new document." ma:contentTypeScope="" ma:versionID="7a414a5e50e0d0d677c55544532122f2">
  <xsd:schema xmlns:xsd="http://www.w3.org/2001/XMLSchema" xmlns:xs="http://www.w3.org/2001/XMLSchema" xmlns:p="http://schemas.microsoft.com/office/2006/metadata/properties" xmlns:ns2="01fd24b5-96c3-4300-9f40-f3c82464e6d4" xmlns:ns3="5d587c7d-8a4e-4812-98c1-1dcfa9a760aa" targetNamespace="http://schemas.microsoft.com/office/2006/metadata/properties" ma:root="true" ma:fieldsID="7128bfa7251c9f29895592b23d54d2d1" ns2:_="" ns3:_="">
    <xsd:import namespace="01fd24b5-96c3-4300-9f40-f3c82464e6d4"/>
    <xsd:import namespace="5d587c7d-8a4e-4812-98c1-1dcfa9a76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fd24b5-96c3-4300-9f40-f3c82464e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87c7d-8a4e-4812-98c1-1dcfa9a76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0F7929-9A3F-409C-8C36-17B19DE7DED5}">
  <ds:schemaRefs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01fd24b5-96c3-4300-9f40-f3c82464e6d4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529A79B-1A68-4671-A67A-5A75605FF28D}"/>
</file>

<file path=customXml/itemProps3.xml><?xml version="1.0" encoding="utf-8"?>
<ds:datastoreItem xmlns:ds="http://schemas.openxmlformats.org/officeDocument/2006/customXml" ds:itemID="{6C279FE6-E25E-48D7-A724-758914E104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26429</TotalTime>
  <Words>4138</Words>
  <Application>Microsoft Macintosh PowerPoint</Application>
  <PresentationFormat>On-screen Show (4:3)</PresentationFormat>
  <Paragraphs>549</Paragraphs>
  <Slides>48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7" baseType="lpstr">
      <vt:lpstr>Arial</vt:lpstr>
      <vt:lpstr>AvantGarde Bold</vt:lpstr>
      <vt:lpstr>Calibri</vt:lpstr>
      <vt:lpstr>ITC Avant Garde Gothic Std Medium</vt:lpstr>
      <vt:lpstr>ITC Avant Garde Std Md</vt:lpstr>
      <vt:lpstr>Mangal</vt:lpstr>
      <vt:lpstr>Tw Cen MT</vt:lpstr>
      <vt:lpstr>Twentieth Century</vt:lpstr>
      <vt:lpstr>Office Theme</vt:lpstr>
      <vt:lpstr>OPÉRATION GAREAUTRAIN  </vt:lpstr>
      <vt:lpstr>Votre nom</vt:lpstr>
      <vt:lpstr>Qu’est-ce qu’Opération Gareautrain ?</vt:lpstr>
      <vt:lpstr>Notre but</vt:lpstr>
      <vt:lpstr>Avez-vous été témoin d’un accident de train?</vt:lpstr>
      <vt:lpstr>[Insérez une question que vous posez habituellement au début de vos préésentations]</vt:lpstr>
      <vt:lpstr>C’est un fait</vt:lpstr>
      <vt:lpstr>Statistiques des intrusions ferroviaires et collisions aux passages à niveau</vt:lpstr>
      <vt:lpstr>Panneaux et dispositifs d’avertissement</vt:lpstr>
      <vt:lpstr>Croix de Saint-André / Passages à niveau</vt:lpstr>
      <vt:lpstr>Signalisation avancée</vt:lpstr>
      <vt:lpstr>Voies multiples</vt:lpstr>
      <vt:lpstr>Passages à niveau actifs</vt:lpstr>
      <vt:lpstr>Des trains en tout temps</vt:lpstr>
      <vt:lpstr>À l’approche d’un passage à niveau</vt:lpstr>
      <vt:lpstr>Trois choses à éviter en voiture</vt:lpstr>
      <vt:lpstr>Porte-à-faux</vt:lpstr>
      <vt:lpstr>Arrêter et traverser</vt:lpstr>
      <vt:lpstr>Avancer</vt:lpstr>
      <vt:lpstr>Collisions</vt:lpstr>
      <vt:lpstr>Fausse perception de la vitesse</vt:lpstr>
      <vt:lpstr>Distance d’arrêt</vt:lpstr>
      <vt:lpstr>Rapport de poids</vt:lpstr>
      <vt:lpstr>Rouler plus vite que vos phares</vt:lpstr>
      <vt:lpstr>Distractions</vt:lpstr>
      <vt:lpstr>Les trains ne peuvent pas dévier</vt:lpstr>
      <vt:lpstr>Restez à l’écart ! Restez vivants !</vt:lpstr>
      <vt:lpstr>N’utilisez pas les voies ferrées comme sentier de randonnée</vt:lpstr>
      <vt:lpstr>N’utilisez pas les voies ferrées comme raccourci</vt:lpstr>
      <vt:lpstr>Où puis-je traverser en toute sécurité?</vt:lpstr>
      <vt:lpstr>Objets et trains</vt:lpstr>
      <vt:lpstr>Lignes ferroviaires électrifiées</vt:lpstr>
      <vt:lpstr>Tunnels et ponts </vt:lpstr>
      <vt:lpstr>Les trains peuvent bouger sans avertissement</vt:lpstr>
      <vt:lpstr>Calé ou bloqué?</vt:lpstr>
      <vt:lpstr>Numéro d’urgence</vt:lpstr>
      <vt:lpstr>Trains de voyageurs – Le quai</vt:lpstr>
      <vt:lpstr>Embarquement, transport et débarquement</vt:lpstr>
      <vt:lpstr>Trains légers et tramways</vt:lpstr>
      <vt:lpstr>Véhicules hors route</vt:lpstr>
      <vt:lpstr>Questionnaire</vt:lpstr>
      <vt:lpstr>Questionnaire</vt:lpstr>
      <vt:lpstr>Questionnaire</vt:lpstr>
      <vt:lpstr>Questionnaire</vt:lpstr>
      <vt:lpstr>Questionnaire</vt:lpstr>
      <vt:lpstr>Questionnaire</vt:lpstr>
      <vt:lpstr>Questions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Maryse Betournay</cp:lastModifiedBy>
  <cp:revision>402</cp:revision>
  <cp:lastPrinted>2018-12-05T18:03:27Z</cp:lastPrinted>
  <dcterms:created xsi:type="dcterms:W3CDTF">2016-02-08T13:39:04Z</dcterms:created>
  <dcterms:modified xsi:type="dcterms:W3CDTF">2020-08-28T19:12:28Z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0x010100309099343BC2454CB8C7CE9E88059863</vt:lpwstr>
  </property>
</Properties>
</file>